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332" r:id="rId4"/>
    <p:sldId id="259" r:id="rId5"/>
    <p:sldId id="260" r:id="rId6"/>
    <p:sldId id="262" r:id="rId7"/>
    <p:sldId id="261" r:id="rId8"/>
    <p:sldId id="263" r:id="rId9"/>
    <p:sldId id="287" r:id="rId10"/>
    <p:sldId id="313" r:id="rId11"/>
    <p:sldId id="293" r:id="rId12"/>
    <p:sldId id="296" r:id="rId13"/>
    <p:sldId id="294" r:id="rId14"/>
    <p:sldId id="295" r:id="rId15"/>
    <p:sldId id="297" r:id="rId16"/>
    <p:sldId id="298" r:id="rId17"/>
    <p:sldId id="299" r:id="rId18"/>
    <p:sldId id="300" r:id="rId19"/>
    <p:sldId id="301" r:id="rId20"/>
    <p:sldId id="303" r:id="rId21"/>
    <p:sldId id="304" r:id="rId22"/>
    <p:sldId id="305" r:id="rId23"/>
    <p:sldId id="306" r:id="rId24"/>
    <p:sldId id="302" r:id="rId25"/>
    <p:sldId id="307" r:id="rId26"/>
    <p:sldId id="308" r:id="rId27"/>
    <p:sldId id="309" r:id="rId28"/>
    <p:sldId id="312" r:id="rId29"/>
    <p:sldId id="288" r:id="rId30"/>
    <p:sldId id="289" r:id="rId31"/>
    <p:sldId id="290" r:id="rId32"/>
    <p:sldId id="292" r:id="rId33"/>
    <p:sldId id="291" r:id="rId34"/>
    <p:sldId id="286" r:id="rId35"/>
    <p:sldId id="310" r:id="rId36"/>
    <p:sldId id="315" r:id="rId37"/>
    <p:sldId id="314" r:id="rId38"/>
    <p:sldId id="317" r:id="rId39"/>
    <p:sldId id="316" r:id="rId40"/>
    <p:sldId id="331" r:id="rId41"/>
    <p:sldId id="321" r:id="rId42"/>
    <p:sldId id="322" r:id="rId43"/>
    <p:sldId id="323" r:id="rId44"/>
    <p:sldId id="324" r:id="rId45"/>
    <p:sldId id="325" r:id="rId46"/>
    <p:sldId id="326" r:id="rId47"/>
    <p:sldId id="327" r:id="rId48"/>
    <p:sldId id="328" r:id="rId49"/>
    <p:sldId id="329" r:id="rId50"/>
    <p:sldId id="311" r:id="rId51"/>
    <p:sldId id="285" r:id="rId52"/>
    <p:sldId id="284" r:id="rId53"/>
    <p:sldId id="258" r:id="rId54"/>
    <p:sldId id="264" r:id="rId55"/>
    <p:sldId id="281" r:id="rId56"/>
    <p:sldId id="282" r:id="rId57"/>
    <p:sldId id="273" r:id="rId58"/>
    <p:sldId id="274" r:id="rId59"/>
    <p:sldId id="275" r:id="rId60"/>
    <p:sldId id="276" r:id="rId61"/>
    <p:sldId id="277" r:id="rId62"/>
    <p:sldId id="265" r:id="rId63"/>
    <p:sldId id="266" r:id="rId64"/>
    <p:sldId id="267" r:id="rId65"/>
    <p:sldId id="268" r:id="rId66"/>
    <p:sldId id="269" r:id="rId67"/>
    <p:sldId id="270" r:id="rId68"/>
    <p:sldId id="271" r:id="rId69"/>
    <p:sldId id="272" r:id="rId70"/>
    <p:sldId id="278" r:id="rId71"/>
    <p:sldId id="319" r:id="rId72"/>
    <p:sldId id="318" r:id="rId73"/>
    <p:sldId id="279" r:id="rId74"/>
    <p:sldId id="280" r:id="rId75"/>
    <p:sldId id="320" r:id="rId76"/>
    <p:sldId id="330" r:id="rId7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88" autoAdjust="0"/>
    <p:restoredTop sz="94660"/>
  </p:normalViewPr>
  <p:slideViewPr>
    <p:cSldViewPr snapToGrid="0">
      <p:cViewPr varScale="1">
        <p:scale>
          <a:sx n="103" d="100"/>
          <a:sy n="103" d="100"/>
        </p:scale>
        <p:origin x="36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eg>
</file>

<file path=ppt/media/image2.png>
</file>

<file path=ppt/media/image5.png>
</file>

<file path=ppt/media/image51.jpeg>
</file>

<file path=ppt/media/image52.gif>
</file>

<file path=ppt/media/image54.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5C6DC-94AC-4C62-A637-CAC9919D02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AA9A06-5166-4FBE-AFAB-5ADFB3707E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F9438C-62B0-432C-8B77-047A8C743114}"/>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5" name="Footer Placeholder 4">
            <a:extLst>
              <a:ext uri="{FF2B5EF4-FFF2-40B4-BE49-F238E27FC236}">
                <a16:creationId xmlns:a16="http://schemas.microsoft.com/office/drawing/2014/main" id="{F3CC8C75-A0DE-4B09-A2EB-FD984F833A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F6703-1072-4BB1-A9D5-B44844333302}"/>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980203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AE95B-531D-45BB-9323-C4A7A479D9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378D45-D184-4843-B690-A2C9AF08F5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3C9132-CF20-45E5-AAFD-6F2F5766F1E8}"/>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5" name="Footer Placeholder 4">
            <a:extLst>
              <a:ext uri="{FF2B5EF4-FFF2-40B4-BE49-F238E27FC236}">
                <a16:creationId xmlns:a16="http://schemas.microsoft.com/office/drawing/2014/main" id="{F53C2AEF-0BFE-4802-A92E-98AF1E004D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6944F0-BBE8-47BA-98CB-ADD4830DA12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51886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87CCD5-0EF4-49FF-91C4-09E7EAE51F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0C97DA-3A4A-47B8-9109-BB650D7EC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5F5432-9B6A-4666-969E-F44106F7B32A}"/>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5" name="Footer Placeholder 4">
            <a:extLst>
              <a:ext uri="{FF2B5EF4-FFF2-40B4-BE49-F238E27FC236}">
                <a16:creationId xmlns:a16="http://schemas.microsoft.com/office/drawing/2014/main" id="{7A33B2A7-342C-4EC0-B0DF-39A74785A0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3DA269-397E-41BC-B422-65FD4A73294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77831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90A24-16C6-45C3-AC67-FA42768902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D1AAE2-1557-4BD5-B494-2DA661C271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28908B-E601-4FFF-A7EF-7C74E5B927C3}"/>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5" name="Footer Placeholder 4">
            <a:extLst>
              <a:ext uri="{FF2B5EF4-FFF2-40B4-BE49-F238E27FC236}">
                <a16:creationId xmlns:a16="http://schemas.microsoft.com/office/drawing/2014/main" id="{69CDC649-426A-47DD-8193-6C41779E25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CB09-D2B9-48DB-A720-3EECB5935FC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47943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E0413-CFAE-437E-ADCF-0D595E6FB4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2574F8-FD0D-417F-AE0F-86416C3C6A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75FA19-408A-4938-AF37-D357C04594BD}"/>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5" name="Footer Placeholder 4">
            <a:extLst>
              <a:ext uri="{FF2B5EF4-FFF2-40B4-BE49-F238E27FC236}">
                <a16:creationId xmlns:a16="http://schemas.microsoft.com/office/drawing/2014/main" id="{D5345F2C-A13C-425C-8743-384C4D6C86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68C87D-821F-443E-8F89-017B4D878F6D}"/>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527455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7ECF-3545-4803-9260-C20770A455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62E26C-5DA5-48CB-BCE6-A1B76C6DCF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6A17B3-7BB2-4469-A815-A0CE760E00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FFE97A-30B5-41E2-AD95-E7D2B4FDFA62}"/>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6" name="Footer Placeholder 5">
            <a:extLst>
              <a:ext uri="{FF2B5EF4-FFF2-40B4-BE49-F238E27FC236}">
                <a16:creationId xmlns:a16="http://schemas.microsoft.com/office/drawing/2014/main" id="{FC372927-E776-4B40-AE1A-AC787983D3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447B-8CE4-4321-B147-999170CB83D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78314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9509-4F1B-4B5F-BB65-D22D7608AA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C6BD26-690F-4243-B02F-FCD0B4042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142620-9319-4EE6-A1FD-FAD236A60A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3C502F-8D6A-49DC-958B-8CAAD2347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C8F754-3EAC-4B7A-AE7F-8367FE36F1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429853-D1D9-47BF-A0CA-8D8ADCDBF948}"/>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8" name="Footer Placeholder 7">
            <a:extLst>
              <a:ext uri="{FF2B5EF4-FFF2-40B4-BE49-F238E27FC236}">
                <a16:creationId xmlns:a16="http://schemas.microsoft.com/office/drawing/2014/main" id="{C799BA5A-5587-4F31-BE74-76E1B95341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41B0E5-EA50-4A64-B0D7-70A69E7D7DA5}"/>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848056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BAA73-B44E-46DF-A400-B43621C151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8A454-8994-4665-8B49-B08AF8B89A9D}"/>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4" name="Footer Placeholder 3">
            <a:extLst>
              <a:ext uri="{FF2B5EF4-FFF2-40B4-BE49-F238E27FC236}">
                <a16:creationId xmlns:a16="http://schemas.microsoft.com/office/drawing/2014/main" id="{D53141D1-DE1E-4974-B510-CC67FF80C5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8B38FD-3A12-4544-9B56-1A8E89E6D74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064697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DAE379-977E-4C63-8D0F-7EDB12760A0A}"/>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3" name="Footer Placeholder 2">
            <a:extLst>
              <a:ext uri="{FF2B5EF4-FFF2-40B4-BE49-F238E27FC236}">
                <a16:creationId xmlns:a16="http://schemas.microsoft.com/office/drawing/2014/main" id="{198D66D1-299D-45DA-A51C-829AC70BAA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5E03AA-06D1-41C4-8CA6-3302628AC2C6}"/>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972507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DD3D4-E9A2-4F1A-91B1-CCC971BAB6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F99F7F-01C4-42DC-BAF9-24F19E21E0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8A7944-9789-4FAC-B457-17BD7E7C08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24F0AC-19E6-400B-8410-AF71B85D3944}"/>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6" name="Footer Placeholder 5">
            <a:extLst>
              <a:ext uri="{FF2B5EF4-FFF2-40B4-BE49-F238E27FC236}">
                <a16:creationId xmlns:a16="http://schemas.microsoft.com/office/drawing/2014/main" id="{99570D71-D9A8-435C-A292-DA70DDE75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C8F54-0C84-4073-A5CE-C10646C5C1E3}"/>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86561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FCB7A-30C5-441C-830A-6B33E15512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A9A534-757E-4035-BBCB-D3C8F8EE50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BC61EE-5B52-4533-BF3F-914A775765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5E27BD-29E4-4BE0-AE56-296476C15C4D}"/>
              </a:ext>
            </a:extLst>
          </p:cNvPr>
          <p:cNvSpPr>
            <a:spLocks noGrp="1"/>
          </p:cNvSpPr>
          <p:nvPr>
            <p:ph type="dt" sz="half" idx="10"/>
          </p:nvPr>
        </p:nvSpPr>
        <p:spPr/>
        <p:txBody>
          <a:bodyPr/>
          <a:lstStyle/>
          <a:p>
            <a:fld id="{ADCEBF8C-22C0-4323-9BBB-9413232198F8}" type="datetimeFigureOut">
              <a:rPr lang="en-US" smtClean="0"/>
              <a:t>1/6/2021</a:t>
            </a:fld>
            <a:endParaRPr lang="en-US"/>
          </a:p>
        </p:txBody>
      </p:sp>
      <p:sp>
        <p:nvSpPr>
          <p:cNvPr id="6" name="Footer Placeholder 5">
            <a:extLst>
              <a:ext uri="{FF2B5EF4-FFF2-40B4-BE49-F238E27FC236}">
                <a16:creationId xmlns:a16="http://schemas.microsoft.com/office/drawing/2014/main" id="{CB60C2C3-4AD8-4E44-9B2C-06889285B6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11835D-7341-4C1F-B631-4715DD3984FF}"/>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0128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156FFF-6A25-41A3-A04E-84D3A20DDA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1A5036-ABE1-43A5-8458-6AB54CE30C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C727D3-D107-4EA7-8D0E-6A87AB8E38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EBF8C-22C0-4323-9BBB-9413232198F8}" type="datetimeFigureOut">
              <a:rPr lang="en-US" smtClean="0"/>
              <a:t>1/6/2021</a:t>
            </a:fld>
            <a:endParaRPr lang="en-US"/>
          </a:p>
        </p:txBody>
      </p:sp>
      <p:sp>
        <p:nvSpPr>
          <p:cNvPr id="5" name="Footer Placeholder 4">
            <a:extLst>
              <a:ext uri="{FF2B5EF4-FFF2-40B4-BE49-F238E27FC236}">
                <a16:creationId xmlns:a16="http://schemas.microsoft.com/office/drawing/2014/main" id="{5ED442D9-A08C-4B81-A798-9A51B5B94A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6CE914-287B-4383-8257-B197EB34D1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E287C5-9C67-4359-9FD2-061CDD9CC0DA}" type="slidenum">
              <a:rPr lang="en-US" smtClean="0"/>
              <a:t>‹#›</a:t>
            </a:fld>
            <a:endParaRPr lang="en-US"/>
          </a:p>
        </p:txBody>
      </p:sp>
    </p:spTree>
    <p:extLst>
      <p:ext uri="{BB962C8B-B14F-4D97-AF65-F5344CB8AC3E}">
        <p14:creationId xmlns:p14="http://schemas.microsoft.com/office/powerpoint/2010/main" val="3953138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stackoverflow.com/questions/563198/how-do-you-detect-where-two-line-segments-intersect"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3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6.xml"/><Relationship Id="rId5" Type="http://schemas.openxmlformats.org/officeDocument/2006/relationships/image" Target="../media/image31.emf"/><Relationship Id="rId4" Type="http://schemas.openxmlformats.org/officeDocument/2006/relationships/image" Target="../media/image3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6.xml"/><Relationship Id="rId6" Type="http://schemas.openxmlformats.org/officeDocument/2006/relationships/image" Target="../media/image37.emf"/><Relationship Id="rId5" Type="http://schemas.openxmlformats.org/officeDocument/2006/relationships/image" Target="../media/image36.emf"/><Relationship Id="rId4" Type="http://schemas.openxmlformats.org/officeDocument/2006/relationships/image" Target="../media/image35.emf"/></Relationships>
</file>

<file path=ppt/slides/_rels/slide43.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6.xml"/><Relationship Id="rId4" Type="http://schemas.openxmlformats.org/officeDocument/2006/relationships/image" Target="../media/image40.emf"/></Relationships>
</file>

<file path=ppt/slides/_rels/slide44.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slideLayout" Target="../slideLayouts/slideLayout6.xml"/><Relationship Id="rId4" Type="http://schemas.openxmlformats.org/officeDocument/2006/relationships/image" Target="../media/image43.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47.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9.emf"/><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52.gif"/><Relationship Id="rId2" Type="http://schemas.openxmlformats.org/officeDocument/2006/relationships/image" Target="../media/image51.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image" Target="../media/image59.emf"/><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image" Target="../media/image61.em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63.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64.em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image" Target="../media/image67.emf"/><Relationship Id="rId1" Type="http://schemas.openxmlformats.org/officeDocument/2006/relationships/slideLayout" Target="../slideLayouts/slideLayout6.xml"/><Relationship Id="rId5" Type="http://schemas.openxmlformats.org/officeDocument/2006/relationships/image" Target="../media/image70.emf"/><Relationship Id="rId4" Type="http://schemas.openxmlformats.org/officeDocument/2006/relationships/image" Target="../media/image69.emf"/></Relationships>
</file>

<file path=ppt/slides/_rels/slide67.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image" Target="../media/image71.emf"/><Relationship Id="rId1" Type="http://schemas.openxmlformats.org/officeDocument/2006/relationships/slideLayout" Target="../slideLayouts/slideLayout6.xml"/><Relationship Id="rId5" Type="http://schemas.openxmlformats.org/officeDocument/2006/relationships/image" Target="../media/image74.emf"/><Relationship Id="rId4" Type="http://schemas.openxmlformats.org/officeDocument/2006/relationships/image" Target="../media/image73.emf"/></Relationships>
</file>

<file path=ppt/slides/_rels/slide68.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image" Target="../media/image78.emf"/><Relationship Id="rId1" Type="http://schemas.openxmlformats.org/officeDocument/2006/relationships/slideLayout" Target="../slideLayouts/slideLayout2.xml"/><Relationship Id="rId4" Type="http://schemas.openxmlformats.org/officeDocument/2006/relationships/image" Target="../media/image80.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image" Target="../media/image81.emf"/><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9.emf"/><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image" Target="../media/image83.emf"/><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image" Target="../media/image85.emf"/><Relationship Id="rId2" Type="http://schemas.openxmlformats.org/officeDocument/2006/relationships/image" Target="../media/image84.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B186C66-1CDD-4EE0-8A1E-2B4ABEED1318}"/>
              </a:ext>
            </a:extLst>
          </p:cNvPr>
          <p:cNvPicPr>
            <a:picLocks noChangeAspect="1"/>
          </p:cNvPicPr>
          <p:nvPr/>
        </p:nvPicPr>
        <p:blipFill rotWithShape="1">
          <a:blip r:embed="rId2"/>
          <a:srcRect t="2026" b="13388"/>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30FC9C-DBB1-46A8-A834-AD5F4778EBB8}"/>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Finding the Path</a:t>
            </a:r>
          </a:p>
        </p:txBody>
      </p:sp>
      <p:sp>
        <p:nvSpPr>
          <p:cNvPr id="3" name="Subtitle 2">
            <a:extLst>
              <a:ext uri="{FF2B5EF4-FFF2-40B4-BE49-F238E27FC236}">
                <a16:creationId xmlns:a16="http://schemas.microsoft.com/office/drawing/2014/main" id="{2AFCE265-C742-467D-9532-ABBA6D99B72A}"/>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Descriptions of the “Path” class of functions</a:t>
            </a:r>
          </a:p>
        </p:txBody>
      </p:sp>
    </p:spTree>
    <p:extLst>
      <p:ext uri="{BB962C8B-B14F-4D97-AF65-F5344CB8AC3E}">
        <p14:creationId xmlns:p14="http://schemas.microsoft.com/office/powerpoint/2010/main" val="20763603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 the intersection of segments</a:t>
            </a:r>
            <a:endParaRPr lang="en-US" dirty="0"/>
          </a:p>
        </p:txBody>
      </p:sp>
    </p:spTree>
    <p:extLst>
      <p:ext uri="{BB962C8B-B14F-4D97-AF65-F5344CB8AC3E}">
        <p14:creationId xmlns:p14="http://schemas.microsoft.com/office/powerpoint/2010/main" val="25735037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9779" y="930679"/>
            <a:ext cx="10515600" cy="1325563"/>
          </a:xfrm>
        </p:spPr>
        <p:txBody>
          <a:bodyPr>
            <a:normAutofit fontScale="90000"/>
          </a:bodyPr>
          <a:lstStyle/>
          <a:p>
            <a:r>
              <a:rPr lang="en-US" dirty="0" smtClean="0"/>
              <a:t>The most basic path operation is finding the intersection of a path segment rooted at p and extending to </a:t>
            </a:r>
            <a:r>
              <a:rPr lang="en-US" dirty="0" err="1" smtClean="0"/>
              <a:t>p+r</a:t>
            </a:r>
            <a:r>
              <a:rPr lang="en-US" dirty="0"/>
              <a:t>,</a:t>
            </a:r>
            <a:r>
              <a:rPr lang="en-US" dirty="0" smtClean="0"/>
              <a:t> with a sensor rooted at q and extending to </a:t>
            </a:r>
            <a:r>
              <a:rPr lang="en-US" dirty="0" err="1" smtClean="0"/>
              <a:t>p+s</a:t>
            </a:r>
            <a:r>
              <a:rPr lang="en-US" dirty="0" smtClean="0"/>
              <a:t>.</a:t>
            </a:r>
            <a:endParaRPr lang="en-US" dirty="0"/>
          </a:p>
        </p:txBody>
      </p:sp>
      <p:sp>
        <p:nvSpPr>
          <p:cNvPr id="3" name="Content Placeholder 2"/>
          <p:cNvSpPr>
            <a:spLocks noGrp="1"/>
          </p:cNvSpPr>
          <p:nvPr>
            <p:ph idx="1"/>
          </p:nvPr>
        </p:nvSpPr>
        <p:spPr/>
        <p:txBody>
          <a:bodyPr>
            <a:normAutofit fontScale="92500"/>
          </a:bodyPr>
          <a:lstStyle/>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Details can be found at: </a:t>
            </a:r>
            <a:r>
              <a:rPr lang="en-US" dirty="0">
                <a:hlinkClick r:id="rId2"/>
              </a:rPr>
              <a:t>https://</a:t>
            </a:r>
            <a:r>
              <a:rPr lang="en-US" dirty="0" smtClean="0">
                <a:hlinkClick r:id="rId2"/>
              </a:rPr>
              <a:t>stackoverflow.com/questions/563198/how-do-you-detect-where-two-line-segments-intersect</a:t>
            </a:r>
            <a:r>
              <a:rPr lang="en-US" dirty="0" smtClean="0"/>
              <a:t> </a:t>
            </a:r>
            <a:endParaRPr lang="en-US" dirty="0"/>
          </a:p>
        </p:txBody>
      </p:sp>
      <p:pic>
        <p:nvPicPr>
          <p:cNvPr id="1026" name="Picture 2" descr="Two line segments intersect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2098" y="2353417"/>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748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capability </a:t>
            </a:r>
            <a:r>
              <a:rPr lang="en-US" dirty="0"/>
              <a:t>is implemented in </a:t>
            </a:r>
            <a:r>
              <a:rPr lang="en-US" dirty="0" err="1"/>
              <a:t>fcn_Path_findProjectionHitOntoPath.m</a:t>
            </a:r>
            <a:endParaRPr lang="en-US" dirty="0"/>
          </a:p>
        </p:txBody>
      </p:sp>
      <p:sp>
        <p:nvSpPr>
          <p:cNvPr id="4" name="Text Box 1"/>
          <p:cNvSpPr txBox="1"/>
          <p:nvPr/>
        </p:nvSpPr>
        <p:spPr>
          <a:xfrm>
            <a:off x="2792412" y="1690687"/>
            <a:ext cx="6607175" cy="5095957"/>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 calculates hits between a sensor</a:t>
            </a:r>
          </a:p>
          <a:p>
            <a:r>
              <a:rPr lang="en-US" sz="800" dirty="0">
                <a:solidFill>
                  <a:srgbClr val="228B22"/>
                </a:solidFill>
                <a:latin typeface="Courier New" panose="02070309020205020404" pitchFamily="49" charset="0"/>
              </a:rPr>
              <a:t>% projection and a path, returning the distance and location of the hit.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FORMAT: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distance,location</a:t>
            </a:r>
            <a:r>
              <a:rPr lang="en-US" sz="800" dirty="0">
                <a:solidFill>
                  <a:srgbClr val="228B22"/>
                </a:solidFill>
                <a:latin typeface="Courier New" panose="02070309020205020404" pitchFamily="49" charset="0"/>
              </a:rPr>
              <a:t>] = ...</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(path,...</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sensor_vector_start,sensor_vector_end</a:t>
            </a:r>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INPUTS: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path: an N x 2 vector containing the X,Y points of the path to be</a:t>
            </a:r>
          </a:p>
          <a:p>
            <a:r>
              <a:rPr lang="en-US" sz="800" dirty="0">
                <a:solidFill>
                  <a:srgbClr val="228B22"/>
                </a:solidFill>
                <a:latin typeface="Courier New" panose="02070309020205020404" pitchFamily="49" charset="0"/>
              </a:rPr>
              <a:t>%      checked for intersections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start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sensor_vector_end</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end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(OPTIONAL INPUTS)</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 an integer specifying the type of search.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0: return distance and location only if the given</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a:t>
            </a:r>
            <a:r>
              <a:rPr lang="en-US" sz="800" dirty="0">
                <a:solidFill>
                  <a:srgbClr val="228B22"/>
                </a:solidFill>
                <a:latin typeface="Courier New" panose="02070309020205020404" pitchFamily="49" charset="0"/>
              </a:rPr>
              <a:t> overlaps the path (this is the default)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1: return </a:t>
            </a:r>
            <a:r>
              <a:rPr lang="en-US" sz="800" dirty="0" err="1">
                <a:solidFill>
                  <a:srgbClr val="228B22"/>
                </a:solidFill>
                <a:latin typeface="Courier New" panose="02070309020205020404" pitchFamily="49" charset="0"/>
              </a:rPr>
              <a:t>distane</a:t>
            </a:r>
            <a:r>
              <a:rPr lang="en-US" sz="800" dirty="0">
                <a:solidFill>
                  <a:srgbClr val="228B22"/>
                </a:solidFill>
                <a:latin typeface="Courier New" panose="02070309020205020404" pitchFamily="49" charset="0"/>
              </a:rPr>
              <a:t> and location if any projection of the sensor</a:t>
            </a:r>
          </a:p>
          <a:p>
            <a:r>
              <a:rPr lang="en-US" sz="800" dirty="0">
                <a:solidFill>
                  <a:srgbClr val="228B22"/>
                </a:solidFill>
                <a:latin typeface="Courier New" panose="02070309020205020404" pitchFamily="49" charset="0"/>
              </a:rPr>
              <a:t>%            vector, in any direction, hits the path (in other words, if</a:t>
            </a:r>
          </a:p>
          <a:p>
            <a:r>
              <a:rPr lang="en-US" sz="800" dirty="0">
                <a:solidFill>
                  <a:srgbClr val="228B22"/>
                </a:solidFill>
                <a:latin typeface="Courier New" panose="02070309020205020404" pitchFamily="49" charset="0"/>
              </a:rPr>
              <a:t>%            there is any intersection). Note that distance returned will</a:t>
            </a:r>
          </a:p>
          <a:p>
            <a:r>
              <a:rPr lang="en-US" sz="800" dirty="0">
                <a:solidFill>
                  <a:srgbClr val="228B22"/>
                </a:solidFill>
                <a:latin typeface="Courier New" panose="02070309020205020404" pitchFamily="49" charset="0"/>
              </a:rPr>
              <a:t>%            be negative if the nearest intersection is in the opposite</a:t>
            </a:r>
          </a:p>
          <a:p>
            <a:r>
              <a:rPr lang="en-US" sz="800" dirty="0">
                <a:solidFill>
                  <a:srgbClr val="228B22"/>
                </a:solidFill>
                <a:latin typeface="Courier New" panose="02070309020205020404" pitchFamily="49" charset="0"/>
              </a:rPr>
              <a:t>%            direction of the given sensor vector.</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 figure number to plot results. Turns debugging 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OUTPUTS: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distance: a 1 x 1 scalar representing the distance to the closest</a:t>
            </a:r>
          </a:p>
          <a:p>
            <a:r>
              <a:rPr lang="en-US" sz="800" dirty="0">
                <a:solidFill>
                  <a:srgbClr val="228B22"/>
                </a:solidFill>
                <a:latin typeface="Courier New" panose="02070309020205020404" pitchFamily="49" charset="0"/>
              </a:rPr>
              <a:t>%      intersection of the sensor with the path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location: a 1 x 2 vector of the X,Y location of intersection point</a:t>
            </a:r>
          </a:p>
          <a:p>
            <a:endParaRPr lang="en-US" sz="800" dirty="0"/>
          </a:p>
        </p:txBody>
      </p:sp>
    </p:spTree>
    <p:extLst>
      <p:ext uri="{BB962C8B-B14F-4D97-AF65-F5344CB8AC3E}">
        <p14:creationId xmlns:p14="http://schemas.microsoft.com/office/powerpoint/2010/main" val="8745347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method requires the definition of the cross product</a:t>
            </a:r>
            <a:endParaRPr lang="en-US" dirty="0"/>
          </a:p>
        </p:txBody>
      </p:sp>
      <p:sp>
        <p:nvSpPr>
          <p:cNvPr id="3" name="Content Placeholder 2"/>
          <p:cNvSpPr>
            <a:spLocks noGrp="1"/>
          </p:cNvSpPr>
          <p:nvPr>
            <p:ph idx="1"/>
          </p:nvPr>
        </p:nvSpPr>
        <p:spPr/>
        <p:txBody>
          <a:bodyPr/>
          <a:lstStyle/>
          <a:p>
            <a:pPr marL="0" indent="0">
              <a:buNone/>
            </a:pPr>
            <a:r>
              <a:rPr lang="en-US" dirty="0"/>
              <a:t>Define the 2-dimensional vector cross product </a:t>
            </a:r>
            <a:r>
              <a:rPr lang="en-US" b="1" dirty="0"/>
              <a:t>v</a:t>
            </a:r>
            <a:r>
              <a:rPr lang="en-US" dirty="0"/>
              <a:t> × </a:t>
            </a:r>
            <a:r>
              <a:rPr lang="en-US" b="1" dirty="0"/>
              <a:t>w</a:t>
            </a:r>
            <a:r>
              <a:rPr lang="en-US" dirty="0"/>
              <a:t> to be </a:t>
            </a:r>
            <a:r>
              <a:rPr lang="en-US" b="1" dirty="0" err="1"/>
              <a:t>v</a:t>
            </a:r>
            <a:r>
              <a:rPr lang="en-US" baseline="-25000" dirty="0" err="1"/>
              <a:t>x</a:t>
            </a:r>
            <a:r>
              <a:rPr lang="en-US" dirty="0"/>
              <a:t> </a:t>
            </a:r>
            <a:r>
              <a:rPr lang="en-US" b="1" dirty="0" err="1"/>
              <a:t>w</a:t>
            </a:r>
            <a:r>
              <a:rPr lang="en-US" baseline="-25000" dirty="0" err="1"/>
              <a:t>y</a:t>
            </a:r>
            <a:r>
              <a:rPr lang="en-US" dirty="0"/>
              <a:t> − </a:t>
            </a:r>
            <a:r>
              <a:rPr lang="en-US" b="1" dirty="0" err="1"/>
              <a:t>v</a:t>
            </a:r>
            <a:r>
              <a:rPr lang="en-US" baseline="-25000" dirty="0" err="1"/>
              <a:t>y</a:t>
            </a:r>
            <a:r>
              <a:rPr lang="en-US" dirty="0"/>
              <a:t> </a:t>
            </a:r>
            <a:r>
              <a:rPr lang="en-US" b="1" dirty="0" err="1"/>
              <a:t>w</a:t>
            </a:r>
            <a:r>
              <a:rPr lang="en-US" baseline="-25000" dirty="0" err="1"/>
              <a:t>x</a:t>
            </a:r>
            <a:r>
              <a:rPr lang="en-US" dirty="0"/>
              <a:t>.</a:t>
            </a:r>
          </a:p>
        </p:txBody>
      </p:sp>
      <p:sp>
        <p:nvSpPr>
          <p:cNvPr id="4" name="Text Box 1"/>
          <p:cNvSpPr txBox="1"/>
          <p:nvPr/>
        </p:nvSpPr>
        <p:spPr>
          <a:xfrm>
            <a:off x="2127430" y="3119894"/>
            <a:ext cx="6757578" cy="1917234"/>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Calculate cross products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function</a:t>
            </a: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result = crossProduct(v,w)</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result = v(:,1).*w(:,2)-v(:,2).*w(:,1);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end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3679392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method used is to consider fractions of the path and of the sensor vectors </a:t>
            </a:r>
            <a:endParaRPr lang="en-US" dirty="0"/>
          </a:p>
        </p:txBody>
      </p:sp>
      <p:sp>
        <p:nvSpPr>
          <p:cNvPr id="3" name="Content Placeholder 2"/>
          <p:cNvSpPr>
            <a:spLocks noGrp="1"/>
          </p:cNvSpPr>
          <p:nvPr>
            <p:ph idx="1"/>
          </p:nvPr>
        </p:nvSpPr>
        <p:spPr/>
        <p:txBody>
          <a:bodyPr/>
          <a:lstStyle/>
          <a:p>
            <a:pPr marL="0" indent="0">
              <a:buNone/>
            </a:pPr>
            <a:r>
              <a:rPr lang="en-US" dirty="0"/>
              <a:t>Suppose the </a:t>
            </a:r>
            <a:r>
              <a:rPr lang="en-US" dirty="0" smtClean="0"/>
              <a:t>path segment runs from</a:t>
            </a:r>
            <a:r>
              <a:rPr lang="en-US" dirty="0"/>
              <a:t> </a:t>
            </a:r>
            <a:r>
              <a:rPr lang="en-US" b="1" dirty="0"/>
              <a:t>p</a:t>
            </a:r>
            <a:r>
              <a:rPr lang="en-US" dirty="0"/>
              <a:t> to </a:t>
            </a:r>
            <a:r>
              <a:rPr lang="en-US" b="1" dirty="0"/>
              <a:t>p</a:t>
            </a:r>
            <a:r>
              <a:rPr lang="en-US" dirty="0"/>
              <a:t> + </a:t>
            </a:r>
            <a:r>
              <a:rPr lang="en-US" b="1" dirty="0"/>
              <a:t>r</a:t>
            </a:r>
            <a:r>
              <a:rPr lang="en-US" dirty="0"/>
              <a:t> and </a:t>
            </a:r>
            <a:r>
              <a:rPr lang="en-US" dirty="0" smtClean="0"/>
              <a:t>sensor starts from</a:t>
            </a:r>
            <a:r>
              <a:rPr lang="en-US" dirty="0"/>
              <a:t> </a:t>
            </a:r>
            <a:r>
              <a:rPr lang="en-US" b="1" dirty="0"/>
              <a:t>q</a:t>
            </a:r>
            <a:r>
              <a:rPr lang="en-US" dirty="0"/>
              <a:t> </a:t>
            </a:r>
            <a:r>
              <a:rPr lang="en-US" dirty="0" smtClean="0"/>
              <a:t>and extends to</a:t>
            </a:r>
            <a:r>
              <a:rPr lang="en-US" dirty="0"/>
              <a:t> </a:t>
            </a:r>
            <a:r>
              <a:rPr lang="en-US" b="1" dirty="0"/>
              <a:t>q</a:t>
            </a:r>
            <a:r>
              <a:rPr lang="en-US" dirty="0"/>
              <a:t> + </a:t>
            </a:r>
            <a:r>
              <a:rPr lang="en-US" b="1" dirty="0"/>
              <a:t>s</a:t>
            </a:r>
            <a:r>
              <a:rPr lang="en-US" dirty="0"/>
              <a:t>. Then any point on the first line is representable as </a:t>
            </a:r>
            <a:r>
              <a:rPr lang="en-US" b="1" dirty="0"/>
              <a:t>p</a:t>
            </a:r>
            <a:r>
              <a:rPr lang="en-US" dirty="0"/>
              <a:t> + </a:t>
            </a:r>
            <a:r>
              <a:rPr lang="en-US" i="1" dirty="0"/>
              <a:t>t</a:t>
            </a:r>
            <a:r>
              <a:rPr lang="en-US" dirty="0"/>
              <a:t> </a:t>
            </a:r>
            <a:r>
              <a:rPr lang="en-US" b="1" dirty="0"/>
              <a:t>r</a:t>
            </a:r>
            <a:r>
              <a:rPr lang="en-US" dirty="0"/>
              <a:t> (for a scalar parameter </a:t>
            </a:r>
            <a:r>
              <a:rPr lang="en-US" i="1" dirty="0"/>
              <a:t>t</a:t>
            </a:r>
            <a:r>
              <a:rPr lang="en-US" dirty="0"/>
              <a:t>) and any point on the second line as </a:t>
            </a:r>
            <a:r>
              <a:rPr lang="en-US" b="1" dirty="0"/>
              <a:t>q</a:t>
            </a:r>
            <a:r>
              <a:rPr lang="en-US" dirty="0"/>
              <a:t> + </a:t>
            </a:r>
            <a:r>
              <a:rPr lang="en-US" i="1" dirty="0"/>
              <a:t>u</a:t>
            </a:r>
            <a:r>
              <a:rPr lang="en-US" dirty="0"/>
              <a:t> </a:t>
            </a:r>
            <a:r>
              <a:rPr lang="en-US" b="1" dirty="0"/>
              <a:t>s</a:t>
            </a:r>
            <a:r>
              <a:rPr lang="en-US" dirty="0"/>
              <a:t> (for a scalar parameter </a:t>
            </a:r>
            <a:r>
              <a:rPr lang="en-US" i="1" dirty="0"/>
              <a:t>u</a:t>
            </a:r>
            <a:r>
              <a:rPr lang="en-US" dirty="0"/>
              <a:t>).</a:t>
            </a:r>
          </a:p>
        </p:txBody>
      </p:sp>
      <p:pic>
        <p:nvPicPr>
          <p:cNvPr id="4" name="Picture 2" descr="Two line segments intersect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6154" y="3833812"/>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0855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two lines intersect if we can find </a:t>
            </a:r>
            <a:r>
              <a:rPr lang="en-US" i="1" dirty="0"/>
              <a:t>t</a:t>
            </a:r>
            <a:r>
              <a:rPr lang="en-US" dirty="0"/>
              <a:t> and </a:t>
            </a:r>
            <a:r>
              <a:rPr lang="en-US" i="1" dirty="0"/>
              <a:t>u</a:t>
            </a:r>
            <a:r>
              <a:rPr lang="en-US" dirty="0"/>
              <a:t> such that:</a:t>
            </a:r>
          </a:p>
        </p:txBody>
      </p:sp>
      <p:sp>
        <p:nvSpPr>
          <p:cNvPr id="3" name="Content Placeholder 2"/>
          <p:cNvSpPr>
            <a:spLocks noGrp="1"/>
          </p:cNvSpPr>
          <p:nvPr>
            <p:ph idx="1"/>
          </p:nvPr>
        </p:nvSpPr>
        <p:spPr/>
        <p:txBody>
          <a:bodyPr/>
          <a:lstStyle/>
          <a:p>
            <a:pPr marL="0" indent="0">
              <a:buNone/>
            </a:pP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smtClean="0"/>
              <a:t>s</a:t>
            </a:r>
          </a:p>
          <a:p>
            <a:pPr marL="0" indent="0">
              <a:buNone/>
            </a:pPr>
            <a:r>
              <a:rPr lang="en-US" dirty="0" smtClean="0"/>
              <a:t>To solve, cross </a:t>
            </a:r>
            <a:r>
              <a:rPr lang="en-US" dirty="0"/>
              <a:t>both sides with </a:t>
            </a:r>
            <a:r>
              <a:rPr lang="en-US" b="1" dirty="0"/>
              <a:t>s</a:t>
            </a:r>
            <a:r>
              <a:rPr lang="en-US" dirty="0"/>
              <a:t>, </a:t>
            </a:r>
            <a:r>
              <a:rPr lang="en-US" dirty="0" smtClean="0"/>
              <a:t>getting</a:t>
            </a:r>
          </a:p>
          <a:p>
            <a:pPr marL="0" indent="0">
              <a:buNone/>
            </a:pPr>
            <a:r>
              <a:rPr lang="en-US" dirty="0"/>
              <a:t>(</a:t>
            </a:r>
            <a:r>
              <a:rPr lang="en-US" b="1" dirty="0"/>
              <a:t>p</a:t>
            </a:r>
            <a:r>
              <a:rPr lang="en-US" dirty="0"/>
              <a:t> + </a:t>
            </a:r>
            <a:r>
              <a:rPr lang="en-US" i="1" dirty="0"/>
              <a:t>t</a:t>
            </a:r>
            <a:r>
              <a:rPr lang="en-US" dirty="0"/>
              <a:t> </a:t>
            </a:r>
            <a:r>
              <a:rPr lang="en-US" b="1" dirty="0"/>
              <a:t>r</a:t>
            </a:r>
            <a:r>
              <a:rPr lang="en-US" dirty="0"/>
              <a:t>) × </a:t>
            </a:r>
            <a:r>
              <a:rPr lang="en-US" b="1" dirty="0"/>
              <a:t>s</a:t>
            </a:r>
            <a:r>
              <a:rPr lang="en-US" dirty="0"/>
              <a:t> = (</a:t>
            </a:r>
            <a:r>
              <a:rPr lang="en-US" b="1" dirty="0"/>
              <a:t>q</a:t>
            </a:r>
            <a:r>
              <a:rPr lang="en-US" dirty="0"/>
              <a:t> + </a:t>
            </a:r>
            <a:r>
              <a:rPr lang="en-US" i="1" dirty="0"/>
              <a:t>u</a:t>
            </a:r>
            <a:r>
              <a:rPr lang="en-US" dirty="0"/>
              <a:t> </a:t>
            </a:r>
            <a:r>
              <a:rPr lang="en-US" b="1" dirty="0"/>
              <a:t>s</a:t>
            </a:r>
            <a:r>
              <a:rPr lang="en-US" dirty="0"/>
              <a:t>) × </a:t>
            </a:r>
            <a:r>
              <a:rPr lang="en-US" b="1" dirty="0" smtClean="0"/>
              <a:t>s</a:t>
            </a:r>
          </a:p>
          <a:p>
            <a:pPr marL="0" indent="0">
              <a:buNone/>
            </a:pPr>
            <a:r>
              <a:rPr lang="en-US" dirty="0"/>
              <a:t>And since </a:t>
            </a:r>
            <a:r>
              <a:rPr lang="en-US" b="1" dirty="0"/>
              <a:t>s</a:t>
            </a:r>
            <a:r>
              <a:rPr lang="en-US" dirty="0"/>
              <a:t> × </a:t>
            </a:r>
            <a:r>
              <a:rPr lang="en-US" b="1" dirty="0"/>
              <a:t>s</a:t>
            </a:r>
            <a:r>
              <a:rPr lang="en-US" dirty="0"/>
              <a:t> = 0, this </a:t>
            </a:r>
            <a:r>
              <a:rPr lang="en-US" dirty="0" smtClean="0"/>
              <a:t>means</a:t>
            </a:r>
          </a:p>
          <a:p>
            <a:pPr marL="0" indent="0">
              <a:buNone/>
            </a:pPr>
            <a:r>
              <a:rPr lang="pt-BR" i="1" dirty="0"/>
              <a:t>t</a:t>
            </a:r>
            <a:r>
              <a:rPr lang="pt-BR" dirty="0"/>
              <a:t> (</a:t>
            </a:r>
            <a:r>
              <a:rPr lang="pt-BR" b="1" dirty="0"/>
              <a:t>r</a:t>
            </a:r>
            <a:r>
              <a:rPr lang="pt-BR" dirty="0"/>
              <a:t> × </a:t>
            </a:r>
            <a:r>
              <a:rPr lang="pt-BR" b="1" dirty="0"/>
              <a:t>s</a:t>
            </a:r>
            <a:r>
              <a:rPr lang="pt-BR" dirty="0"/>
              <a:t>) = (</a:t>
            </a:r>
            <a:r>
              <a:rPr lang="pt-BR" b="1" dirty="0"/>
              <a:t>q</a:t>
            </a:r>
            <a:r>
              <a:rPr lang="pt-BR" dirty="0"/>
              <a:t> − </a:t>
            </a:r>
            <a:r>
              <a:rPr lang="pt-BR" b="1" dirty="0"/>
              <a:t>p</a:t>
            </a:r>
            <a:r>
              <a:rPr lang="pt-BR" dirty="0"/>
              <a:t>) × </a:t>
            </a:r>
            <a:r>
              <a:rPr lang="pt-BR" b="1" dirty="0" smtClean="0"/>
              <a:t>s</a:t>
            </a:r>
          </a:p>
          <a:p>
            <a:pPr marL="0" indent="0">
              <a:buNone/>
            </a:pPr>
            <a:r>
              <a:rPr lang="en-US" dirty="0"/>
              <a:t>And therefore, solving for </a:t>
            </a:r>
            <a:r>
              <a:rPr lang="en-US" i="1" dirty="0"/>
              <a:t>t</a:t>
            </a:r>
            <a:r>
              <a:rPr lang="en-US" dirty="0" smtClean="0"/>
              <a:t>:</a:t>
            </a:r>
          </a:p>
          <a:p>
            <a:pPr marL="0" indent="0">
              <a:buNone/>
            </a:pPr>
            <a:r>
              <a:rPr lang="pt-BR" i="1" dirty="0"/>
              <a:t>t</a:t>
            </a:r>
            <a:r>
              <a:rPr lang="pt-BR" dirty="0"/>
              <a:t> = (</a:t>
            </a:r>
            <a:r>
              <a:rPr lang="pt-BR" b="1" dirty="0"/>
              <a:t>q</a:t>
            </a:r>
            <a:r>
              <a:rPr lang="pt-BR" dirty="0"/>
              <a:t> − </a:t>
            </a:r>
            <a:r>
              <a:rPr lang="pt-BR" b="1" dirty="0"/>
              <a:t>p</a:t>
            </a:r>
            <a:r>
              <a:rPr lang="pt-BR" dirty="0"/>
              <a:t>) × </a:t>
            </a:r>
            <a:r>
              <a:rPr lang="pt-BR" b="1" dirty="0"/>
              <a:t>s</a:t>
            </a:r>
            <a:r>
              <a:rPr lang="pt-BR" dirty="0"/>
              <a:t> / (</a:t>
            </a:r>
            <a:r>
              <a:rPr lang="pt-BR" b="1" dirty="0"/>
              <a:t>r</a:t>
            </a:r>
            <a:r>
              <a:rPr lang="pt-BR" dirty="0"/>
              <a:t> × </a:t>
            </a:r>
            <a:r>
              <a:rPr lang="pt-BR" b="1" dirty="0"/>
              <a:t>s</a:t>
            </a:r>
            <a:r>
              <a:rPr lang="pt-BR" dirty="0"/>
              <a:t>)</a:t>
            </a:r>
            <a:endParaRPr lang="en-US" dirty="0"/>
          </a:p>
        </p:txBody>
      </p:sp>
      <p:pic>
        <p:nvPicPr>
          <p:cNvPr id="2052" name="Picture 4" descr="Formulae for the point of interse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7762" y="2659241"/>
            <a:ext cx="3132037" cy="3371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7529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 can solve for u similarly:</a:t>
            </a:r>
            <a:endParaRPr lang="en-US" dirty="0"/>
          </a:p>
        </p:txBody>
      </p:sp>
      <p:sp>
        <p:nvSpPr>
          <p:cNvPr id="3" name="Content Placeholder 2"/>
          <p:cNvSpPr>
            <a:spLocks noGrp="1"/>
          </p:cNvSpPr>
          <p:nvPr>
            <p:ph idx="1"/>
          </p:nvPr>
        </p:nvSpPr>
        <p:spPr/>
        <p:txBody>
          <a:bodyPr/>
          <a:lstStyle/>
          <a:p>
            <a:pPr marL="0" indent="0">
              <a:buNone/>
            </a:pPr>
            <a:r>
              <a:rPr lang="pt-BR" dirty="0"/>
              <a:t>(</a:t>
            </a:r>
            <a:r>
              <a:rPr lang="pt-BR" b="1" dirty="0"/>
              <a:t>p</a:t>
            </a:r>
            <a:r>
              <a:rPr lang="pt-BR" dirty="0"/>
              <a:t> + </a:t>
            </a:r>
            <a:r>
              <a:rPr lang="pt-BR" i="1" dirty="0"/>
              <a:t>t</a:t>
            </a:r>
            <a:r>
              <a:rPr lang="pt-BR" dirty="0"/>
              <a:t> </a:t>
            </a:r>
            <a:r>
              <a:rPr lang="pt-BR" b="1" dirty="0"/>
              <a:t>r</a:t>
            </a:r>
            <a:r>
              <a:rPr lang="pt-BR" dirty="0"/>
              <a:t>) × </a:t>
            </a:r>
            <a:r>
              <a:rPr lang="pt-BR" b="1" dirty="0"/>
              <a:t>r</a:t>
            </a:r>
            <a:r>
              <a:rPr lang="pt-BR" dirty="0"/>
              <a:t> = (</a:t>
            </a:r>
            <a:r>
              <a:rPr lang="pt-BR" b="1" dirty="0"/>
              <a:t>q</a:t>
            </a:r>
            <a:r>
              <a:rPr lang="pt-BR" dirty="0"/>
              <a:t> + </a:t>
            </a:r>
            <a:r>
              <a:rPr lang="pt-BR" i="1" dirty="0"/>
              <a:t>u</a:t>
            </a:r>
            <a:r>
              <a:rPr lang="pt-BR" dirty="0"/>
              <a:t> </a:t>
            </a:r>
            <a:r>
              <a:rPr lang="pt-BR" b="1" dirty="0"/>
              <a:t>s</a:t>
            </a:r>
            <a:r>
              <a:rPr lang="pt-BR" dirty="0"/>
              <a:t>) × </a:t>
            </a:r>
            <a:r>
              <a:rPr lang="pt-BR" b="1" dirty="0" smtClean="0"/>
              <a:t>r</a:t>
            </a:r>
          </a:p>
          <a:p>
            <a:pPr marL="0" indent="0" fontAlgn="base">
              <a:buNone/>
            </a:pPr>
            <a:r>
              <a:rPr lang="pt-BR" i="1" dirty="0"/>
              <a:t>u</a:t>
            </a:r>
            <a:r>
              <a:rPr lang="pt-BR" dirty="0"/>
              <a:t> (</a:t>
            </a:r>
            <a:r>
              <a:rPr lang="pt-BR" b="1" dirty="0"/>
              <a:t>s</a:t>
            </a:r>
            <a:r>
              <a:rPr lang="pt-BR" dirty="0"/>
              <a:t> × </a:t>
            </a:r>
            <a:r>
              <a:rPr lang="pt-BR" b="1" dirty="0"/>
              <a:t>r</a:t>
            </a:r>
            <a:r>
              <a:rPr lang="pt-BR" dirty="0"/>
              <a:t>) = (</a:t>
            </a:r>
            <a:r>
              <a:rPr lang="pt-BR" b="1" dirty="0"/>
              <a:t>p</a:t>
            </a:r>
            <a:r>
              <a:rPr lang="pt-BR" dirty="0"/>
              <a:t> − </a:t>
            </a:r>
            <a:r>
              <a:rPr lang="pt-BR" b="1" dirty="0"/>
              <a:t>q</a:t>
            </a:r>
            <a:r>
              <a:rPr lang="pt-BR" dirty="0"/>
              <a:t>) × </a:t>
            </a:r>
            <a:r>
              <a:rPr lang="pt-BR" b="1" dirty="0"/>
              <a:t>r</a:t>
            </a:r>
            <a:endParaRPr lang="pt-BR" dirty="0"/>
          </a:p>
          <a:p>
            <a:pPr marL="0" indent="0" fontAlgn="base">
              <a:buNone/>
            </a:pPr>
            <a:r>
              <a:rPr lang="pt-BR" i="1" dirty="0"/>
              <a:t>u</a:t>
            </a:r>
            <a:r>
              <a:rPr lang="pt-BR" dirty="0"/>
              <a:t> = (</a:t>
            </a:r>
            <a:r>
              <a:rPr lang="pt-BR" b="1" dirty="0"/>
              <a:t>p</a:t>
            </a:r>
            <a:r>
              <a:rPr lang="pt-BR" dirty="0"/>
              <a:t> − </a:t>
            </a:r>
            <a:r>
              <a:rPr lang="pt-BR" b="1" dirty="0"/>
              <a:t>q</a:t>
            </a:r>
            <a:r>
              <a:rPr lang="pt-BR" dirty="0"/>
              <a:t>) × </a:t>
            </a:r>
            <a:r>
              <a:rPr lang="pt-BR" b="1" dirty="0"/>
              <a:t>r</a:t>
            </a:r>
            <a:r>
              <a:rPr lang="pt-BR" dirty="0"/>
              <a:t> / (</a:t>
            </a:r>
            <a:r>
              <a:rPr lang="pt-BR" b="1" dirty="0"/>
              <a:t>s</a:t>
            </a:r>
            <a:r>
              <a:rPr lang="pt-BR" dirty="0"/>
              <a:t> × </a:t>
            </a:r>
            <a:r>
              <a:rPr lang="pt-BR" b="1" dirty="0"/>
              <a:t>r</a:t>
            </a:r>
            <a:r>
              <a:rPr lang="pt-BR" dirty="0" smtClean="0"/>
              <a:t>)</a:t>
            </a:r>
          </a:p>
          <a:p>
            <a:pPr marL="0" indent="0" fontAlgn="base">
              <a:buNone/>
            </a:pPr>
            <a:r>
              <a:rPr lang="en-US" dirty="0"/>
              <a:t>To reduce the number of computation steps, it's convenient to rewrite this as follows (remembering that </a:t>
            </a:r>
            <a:r>
              <a:rPr lang="en-US" b="1" dirty="0"/>
              <a:t>s</a:t>
            </a:r>
            <a:r>
              <a:rPr lang="en-US" dirty="0"/>
              <a:t> × </a:t>
            </a:r>
            <a:r>
              <a:rPr lang="en-US" b="1" dirty="0"/>
              <a:t>r</a:t>
            </a:r>
            <a:r>
              <a:rPr lang="en-US" dirty="0"/>
              <a:t> = − </a:t>
            </a:r>
            <a:r>
              <a:rPr lang="en-US" b="1" dirty="0"/>
              <a:t>r</a:t>
            </a:r>
            <a:r>
              <a:rPr lang="en-US" dirty="0"/>
              <a:t> × </a:t>
            </a:r>
            <a:r>
              <a:rPr lang="en-US" b="1" dirty="0"/>
              <a:t>s</a:t>
            </a:r>
            <a:r>
              <a:rPr lang="en-US" dirty="0" smtClean="0"/>
              <a:t>):</a:t>
            </a:r>
          </a:p>
          <a:p>
            <a:pPr marL="0" indent="0" fontAlgn="base">
              <a:buNone/>
            </a:pPr>
            <a:r>
              <a:rPr lang="pt-BR" i="1" dirty="0"/>
              <a:t>u</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s</a:t>
            </a:r>
            <a:r>
              <a:rPr lang="pt-BR" dirty="0"/>
              <a:t>)</a:t>
            </a:r>
          </a:p>
          <a:p>
            <a:pPr marL="0" indent="0">
              <a:buNone/>
            </a:pPr>
            <a:endParaRPr lang="en-US" dirty="0"/>
          </a:p>
        </p:txBody>
      </p:sp>
    </p:spTree>
    <p:extLst>
      <p:ext uri="{BB962C8B-B14F-4D97-AF65-F5344CB8AC3E}">
        <p14:creationId xmlns:p14="http://schemas.microsoft.com/office/powerpoint/2010/main" val="28949241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If the lines are parallel then </a:t>
            </a:r>
            <a:r>
              <a:rPr lang="pt-BR" b="1" dirty="0"/>
              <a:t>r</a:t>
            </a:r>
            <a:r>
              <a:rPr lang="pt-BR" dirty="0"/>
              <a:t> × </a:t>
            </a:r>
            <a:r>
              <a:rPr lang="pt-BR" b="1" dirty="0"/>
              <a:t>s</a:t>
            </a:r>
            <a:r>
              <a:rPr lang="pt-BR" dirty="0"/>
              <a:t> = </a:t>
            </a:r>
            <a:r>
              <a:rPr lang="pt-BR" dirty="0" smtClean="0"/>
              <a:t>0</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pt-BR" dirty="0" smtClean="0"/>
              <a:t>If </a:t>
            </a:r>
            <a:r>
              <a:rPr lang="pt-BR" dirty="0"/>
              <a:t>(</a:t>
            </a:r>
            <a:r>
              <a:rPr lang="pt-BR" b="1" dirty="0"/>
              <a:t>q</a:t>
            </a:r>
            <a:r>
              <a:rPr lang="pt-BR" dirty="0"/>
              <a:t> − </a:t>
            </a:r>
            <a:r>
              <a:rPr lang="pt-BR" b="1" dirty="0"/>
              <a:t>p</a:t>
            </a:r>
            <a:r>
              <a:rPr lang="pt-BR" dirty="0"/>
              <a:t>) × </a:t>
            </a:r>
            <a:r>
              <a:rPr lang="pt-BR" b="1" dirty="0"/>
              <a:t>r</a:t>
            </a:r>
            <a:r>
              <a:rPr lang="pt-BR" dirty="0"/>
              <a:t> = </a:t>
            </a:r>
            <a:r>
              <a:rPr lang="pt-BR" dirty="0" smtClean="0"/>
              <a:t>0, then the lines are co-linear as well. NOTE: this is NOT checked for in the code!</a:t>
            </a:r>
          </a:p>
          <a:p>
            <a:pPr marL="0" indent="0">
              <a:buNone/>
            </a:pPr>
            <a:r>
              <a:rPr lang="en-US" dirty="0"/>
              <a:t>In this case, express the endpoints of the second segment (</a:t>
            </a:r>
            <a:r>
              <a:rPr lang="en-US" b="1" dirty="0"/>
              <a:t>q</a:t>
            </a:r>
            <a:r>
              <a:rPr lang="en-US" dirty="0"/>
              <a:t> and </a:t>
            </a:r>
            <a:r>
              <a:rPr lang="en-US" b="1" dirty="0"/>
              <a:t>q</a:t>
            </a:r>
            <a:r>
              <a:rPr lang="en-US" dirty="0"/>
              <a:t> + </a:t>
            </a:r>
            <a:r>
              <a:rPr lang="en-US" b="1" dirty="0"/>
              <a:t>s</a:t>
            </a:r>
            <a:r>
              <a:rPr lang="en-US" dirty="0"/>
              <a:t>) in terms of the equation of the first line segment (</a:t>
            </a:r>
            <a:r>
              <a:rPr lang="en-US" b="1" dirty="0"/>
              <a:t>p</a:t>
            </a:r>
            <a:r>
              <a:rPr lang="en-US" dirty="0"/>
              <a:t> + </a:t>
            </a:r>
            <a:r>
              <a:rPr lang="en-US" i="1" dirty="0"/>
              <a:t>t</a:t>
            </a:r>
            <a:r>
              <a:rPr lang="en-US" dirty="0"/>
              <a:t> </a:t>
            </a:r>
            <a:r>
              <a:rPr lang="en-US" b="1" dirty="0"/>
              <a:t>r</a:t>
            </a:r>
            <a:r>
              <a:rPr lang="en-US" dirty="0" smtClean="0"/>
              <a:t>):</a:t>
            </a:r>
          </a:p>
          <a:p>
            <a:pPr marL="0" indent="0" fontAlgn="base">
              <a:buNone/>
            </a:pPr>
            <a:r>
              <a:rPr lang="pt-BR" i="1" dirty="0"/>
              <a:t>t</a:t>
            </a:r>
            <a:r>
              <a:rPr lang="pt-BR" baseline="-25000" dirty="0"/>
              <a:t>0</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a:t>
            </a:r>
          </a:p>
          <a:p>
            <a:pPr marL="0" indent="0" fontAlgn="base">
              <a:buNone/>
            </a:pPr>
            <a:r>
              <a:rPr lang="pt-BR" i="1" dirty="0"/>
              <a:t>t</a:t>
            </a:r>
            <a:r>
              <a:rPr lang="pt-BR" baseline="-25000" dirty="0"/>
              <a:t>1</a:t>
            </a:r>
            <a:r>
              <a:rPr lang="pt-BR" dirty="0"/>
              <a:t> = (</a:t>
            </a:r>
            <a:r>
              <a:rPr lang="pt-BR" b="1" dirty="0"/>
              <a:t>q</a:t>
            </a:r>
            <a:r>
              <a:rPr lang="pt-BR" dirty="0"/>
              <a:t> + </a:t>
            </a:r>
            <a:r>
              <a:rPr lang="pt-BR" b="1" dirty="0"/>
              <a:t>s</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 = </a:t>
            </a:r>
            <a:r>
              <a:rPr lang="pt-BR" i="1" dirty="0"/>
              <a:t>t</a:t>
            </a:r>
            <a:r>
              <a:rPr lang="pt-BR" baseline="-25000" dirty="0"/>
              <a:t>0</a:t>
            </a:r>
            <a:r>
              <a:rPr lang="pt-BR" dirty="0"/>
              <a:t> + </a:t>
            </a:r>
            <a:r>
              <a:rPr lang="pt-BR" b="1" dirty="0"/>
              <a:t>s</a:t>
            </a:r>
            <a:r>
              <a:rPr lang="pt-BR" dirty="0"/>
              <a:t> · </a:t>
            </a:r>
            <a:r>
              <a:rPr lang="pt-BR" b="1" dirty="0"/>
              <a:t>r</a:t>
            </a:r>
            <a:r>
              <a:rPr lang="pt-BR" dirty="0"/>
              <a:t> / (</a:t>
            </a:r>
            <a:r>
              <a:rPr lang="pt-BR" b="1" dirty="0"/>
              <a:t>r</a:t>
            </a:r>
            <a:r>
              <a:rPr lang="pt-BR" dirty="0"/>
              <a:t> · </a:t>
            </a:r>
            <a:r>
              <a:rPr lang="pt-BR" b="1" dirty="0"/>
              <a:t>r</a:t>
            </a:r>
            <a:r>
              <a:rPr lang="pt-BR" dirty="0" smtClean="0"/>
              <a:t>)</a:t>
            </a:r>
          </a:p>
          <a:p>
            <a:pPr marL="0" indent="0" fontAlgn="base">
              <a:buNone/>
            </a:pPr>
            <a:r>
              <a:rPr lang="en-US" dirty="0" smtClean="0"/>
              <a:t>If </a:t>
            </a:r>
            <a:r>
              <a:rPr lang="en-US" dirty="0"/>
              <a:t>the interval between </a:t>
            </a:r>
            <a:r>
              <a:rPr lang="en-US" i="1" dirty="0"/>
              <a:t>t</a:t>
            </a:r>
            <a:r>
              <a:rPr lang="en-US" baseline="-25000" dirty="0"/>
              <a:t>0</a:t>
            </a:r>
            <a:r>
              <a:rPr lang="en-US" dirty="0"/>
              <a:t> and </a:t>
            </a:r>
            <a:r>
              <a:rPr lang="en-US" i="1" dirty="0"/>
              <a:t>t</a:t>
            </a:r>
            <a:r>
              <a:rPr lang="en-US" baseline="-25000" dirty="0"/>
              <a:t>1</a:t>
            </a:r>
            <a:r>
              <a:rPr lang="en-US" dirty="0"/>
              <a:t> intersects the interval [0, 1] then the line segments are collinear and overlapping; otherwise they are collinear and </a:t>
            </a:r>
            <a:r>
              <a:rPr lang="en-US" dirty="0" smtClean="0"/>
              <a:t>disjoint.</a:t>
            </a:r>
          </a:p>
          <a:p>
            <a:pPr marL="0" indent="0" fontAlgn="base">
              <a:buNone/>
            </a:pPr>
            <a:r>
              <a:rPr lang="en-US" dirty="0" smtClean="0"/>
              <a:t>Note </a:t>
            </a:r>
            <a:r>
              <a:rPr lang="en-US" dirty="0"/>
              <a:t>that if </a:t>
            </a:r>
            <a:r>
              <a:rPr lang="en-US" b="1" dirty="0"/>
              <a:t>s</a:t>
            </a:r>
            <a:r>
              <a:rPr lang="en-US" dirty="0"/>
              <a:t> and </a:t>
            </a:r>
            <a:r>
              <a:rPr lang="en-US" b="1" dirty="0"/>
              <a:t>r</a:t>
            </a:r>
            <a:r>
              <a:rPr lang="en-US" dirty="0"/>
              <a:t> point in opposite directions, then </a:t>
            </a:r>
            <a:r>
              <a:rPr lang="en-US" b="1" dirty="0"/>
              <a:t>s</a:t>
            </a:r>
            <a:r>
              <a:rPr lang="en-US" dirty="0"/>
              <a:t> · </a:t>
            </a:r>
            <a:r>
              <a:rPr lang="en-US" b="1" dirty="0"/>
              <a:t>r</a:t>
            </a:r>
            <a:r>
              <a:rPr lang="en-US" dirty="0"/>
              <a:t> &lt; 0 and so the interval to be checked is [</a:t>
            </a:r>
            <a:r>
              <a:rPr lang="en-US" i="1" dirty="0"/>
              <a:t>t</a:t>
            </a:r>
            <a:r>
              <a:rPr lang="en-US" baseline="-25000" dirty="0"/>
              <a:t>1</a:t>
            </a:r>
            <a:r>
              <a:rPr lang="en-US" dirty="0"/>
              <a:t>, </a:t>
            </a:r>
            <a:r>
              <a:rPr lang="en-US" i="1" dirty="0"/>
              <a:t>t</a:t>
            </a:r>
            <a:r>
              <a:rPr lang="en-US" baseline="-25000" dirty="0"/>
              <a:t>0</a:t>
            </a:r>
            <a:r>
              <a:rPr lang="en-US" dirty="0"/>
              <a:t>] rather than [</a:t>
            </a:r>
            <a:r>
              <a:rPr lang="en-US" i="1" dirty="0"/>
              <a:t>t</a:t>
            </a:r>
            <a:r>
              <a:rPr lang="en-US" baseline="-25000" dirty="0"/>
              <a:t>0</a:t>
            </a:r>
            <a:r>
              <a:rPr lang="en-US" dirty="0"/>
              <a:t>, </a:t>
            </a:r>
            <a:r>
              <a:rPr lang="en-US" i="1" dirty="0"/>
              <a:t>t</a:t>
            </a:r>
            <a:r>
              <a:rPr lang="en-US" baseline="-25000" dirty="0"/>
              <a:t>1</a:t>
            </a:r>
            <a:r>
              <a:rPr lang="en-US" dirty="0"/>
              <a:t>].</a:t>
            </a:r>
          </a:p>
          <a:p>
            <a:pPr marL="0" indent="0" fontAlgn="base">
              <a:buNone/>
            </a:pPr>
            <a:endParaRPr lang="pt-BR" dirty="0"/>
          </a:p>
          <a:p>
            <a:pPr marL="0" indent="0">
              <a:buNone/>
            </a:pPr>
            <a:endParaRPr lang="en-US" dirty="0"/>
          </a:p>
        </p:txBody>
      </p:sp>
    </p:spTree>
    <p:extLst>
      <p:ext uri="{BB962C8B-B14F-4D97-AF65-F5344CB8AC3E}">
        <p14:creationId xmlns:p14="http://schemas.microsoft.com/office/powerpoint/2010/main" val="34227655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If parallel and non-intersecting?</a:t>
            </a:r>
            <a:endParaRPr lang="en-US" dirty="0"/>
          </a:p>
        </p:txBody>
      </p:sp>
      <p:sp>
        <p:nvSpPr>
          <p:cNvPr id="3" name="Content Placeholder 2"/>
          <p:cNvSpPr>
            <a:spLocks noGrp="1"/>
          </p:cNvSpPr>
          <p:nvPr>
            <p:ph idx="1"/>
          </p:nvPr>
        </p:nvSpPr>
        <p:spPr/>
        <p:txBody>
          <a:bodyPr/>
          <a:lstStyle/>
          <a:p>
            <a:pPr marL="0" indent="0">
              <a:buNone/>
            </a:pPr>
            <a:r>
              <a:rPr lang="en-US" dirty="0"/>
              <a:t>If </a:t>
            </a:r>
            <a:r>
              <a:rPr lang="en-US" b="1" dirty="0"/>
              <a:t>r</a:t>
            </a:r>
            <a:r>
              <a:rPr lang="en-US" dirty="0"/>
              <a:t> × </a:t>
            </a:r>
            <a:r>
              <a:rPr lang="en-US" b="1" dirty="0"/>
              <a:t>s</a:t>
            </a:r>
            <a:r>
              <a:rPr lang="en-US" dirty="0"/>
              <a:t> = 0 and (</a:t>
            </a:r>
            <a:r>
              <a:rPr lang="en-US" b="1" dirty="0"/>
              <a:t>q</a:t>
            </a:r>
            <a:r>
              <a:rPr lang="en-US" dirty="0"/>
              <a:t> − </a:t>
            </a:r>
            <a:r>
              <a:rPr lang="en-US" b="1" dirty="0"/>
              <a:t>p</a:t>
            </a:r>
            <a:r>
              <a:rPr lang="en-US" dirty="0"/>
              <a:t>) × </a:t>
            </a:r>
            <a:r>
              <a:rPr lang="en-US" b="1" dirty="0"/>
              <a:t>r</a:t>
            </a:r>
            <a:r>
              <a:rPr lang="en-US" dirty="0"/>
              <a:t> ≠ 0, then the two lines are parallel and non-intersecting</a:t>
            </a:r>
          </a:p>
        </p:txBody>
      </p:sp>
    </p:spTree>
    <p:extLst>
      <p:ext uri="{BB962C8B-B14F-4D97-AF65-F5344CB8AC3E}">
        <p14:creationId xmlns:p14="http://schemas.microsoft.com/office/powerpoint/2010/main" val="2489625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if they intersect?</a:t>
            </a:r>
            <a:endParaRPr lang="en-US" dirty="0"/>
          </a:p>
        </p:txBody>
      </p:sp>
      <p:sp>
        <p:nvSpPr>
          <p:cNvPr id="3" name="Content Placeholder 2"/>
          <p:cNvSpPr>
            <a:spLocks noGrp="1"/>
          </p:cNvSpPr>
          <p:nvPr>
            <p:ph idx="1"/>
          </p:nvPr>
        </p:nvSpPr>
        <p:spPr/>
        <p:txBody>
          <a:bodyPr/>
          <a:lstStyle/>
          <a:p>
            <a:pPr marL="0" indent="0">
              <a:buNone/>
            </a:pPr>
            <a:r>
              <a:rPr lang="en-US" dirty="0" smtClean="0"/>
              <a:t>If</a:t>
            </a:r>
            <a:r>
              <a:rPr lang="en-US" dirty="0"/>
              <a:t> </a:t>
            </a:r>
            <a:r>
              <a:rPr lang="en-US" b="1" dirty="0"/>
              <a:t>r</a:t>
            </a:r>
            <a:r>
              <a:rPr lang="en-US" dirty="0"/>
              <a:t> × </a:t>
            </a:r>
            <a:r>
              <a:rPr lang="en-US" b="1" dirty="0"/>
              <a:t>s</a:t>
            </a:r>
            <a:r>
              <a:rPr lang="en-US" dirty="0"/>
              <a:t> ≠ 0 and 0 ≤ </a:t>
            </a:r>
            <a:r>
              <a:rPr lang="en-US" i="1" dirty="0"/>
              <a:t>t</a:t>
            </a:r>
            <a:r>
              <a:rPr lang="en-US" dirty="0"/>
              <a:t> ≤ 1 and 0 ≤ </a:t>
            </a:r>
            <a:r>
              <a:rPr lang="en-US" i="1" dirty="0"/>
              <a:t>u</a:t>
            </a:r>
            <a:r>
              <a:rPr lang="en-US" dirty="0"/>
              <a:t> ≤ 1, the two line segments meet at the point </a:t>
            </a: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smtClean="0"/>
              <a:t>s. </a:t>
            </a:r>
            <a:r>
              <a:rPr lang="en-US" dirty="0"/>
              <a:t>Otherwise, the two line segments are not parallel but do not </a:t>
            </a:r>
            <a:r>
              <a:rPr lang="en-US" dirty="0" smtClean="0"/>
              <a:t>intersect.</a:t>
            </a:r>
          </a:p>
          <a:p>
            <a:pPr marL="0" indent="0">
              <a:buNone/>
            </a:pPr>
            <a:r>
              <a:rPr lang="en-US" dirty="0"/>
              <a:t>Credit: this method is the 2-dimensional specialization of the 3D line intersection algorithm from the article "Intersection of two lines in three-space" by Ronald Goldman, published in </a:t>
            </a:r>
            <a:r>
              <a:rPr lang="en-US" i="1" dirty="0"/>
              <a:t>Graphics Gems</a:t>
            </a:r>
            <a:r>
              <a:rPr lang="en-US" dirty="0"/>
              <a:t>, page 304. In three dimensions, the usual case is that the lines are skew (neither parallel nor intersecting) in which case the method gives the points of closest approach of the two lines.</a:t>
            </a:r>
          </a:p>
        </p:txBody>
      </p:sp>
    </p:spTree>
    <p:extLst>
      <p:ext uri="{BB962C8B-B14F-4D97-AF65-F5344CB8AC3E}">
        <p14:creationId xmlns:p14="http://schemas.microsoft.com/office/powerpoint/2010/main" val="1467329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E66BB-A5E7-49FD-AD30-EFCD9902B17B}"/>
              </a:ext>
            </a:extLst>
          </p:cNvPr>
          <p:cNvSpPr>
            <a:spLocks noGrp="1"/>
          </p:cNvSpPr>
          <p:nvPr>
            <p:ph type="title"/>
          </p:nvPr>
        </p:nvSpPr>
        <p:spPr>
          <a:xfrm>
            <a:off x="838200" y="365125"/>
            <a:ext cx="5430461" cy="2837918"/>
          </a:xfrm>
        </p:spPr>
        <p:txBody>
          <a:bodyPr/>
          <a:lstStyle/>
          <a:p>
            <a:r>
              <a:rPr lang="en-US" dirty="0"/>
              <a:t>Many applications require a reference path</a:t>
            </a:r>
          </a:p>
        </p:txBody>
      </p:sp>
      <p:sp>
        <p:nvSpPr>
          <p:cNvPr id="3" name="Content Placeholder 2">
            <a:extLst>
              <a:ext uri="{FF2B5EF4-FFF2-40B4-BE49-F238E27FC236}">
                <a16:creationId xmlns:a16="http://schemas.microsoft.com/office/drawing/2014/main" id="{F075E6A4-EFA3-4C8C-AF03-54592386ADF5}"/>
              </a:ext>
            </a:extLst>
          </p:cNvPr>
          <p:cNvSpPr>
            <a:spLocks noGrp="1"/>
          </p:cNvSpPr>
          <p:nvPr>
            <p:ph idx="1"/>
          </p:nvPr>
        </p:nvSpPr>
        <p:spPr>
          <a:xfrm>
            <a:off x="838200" y="3932449"/>
            <a:ext cx="5700024" cy="2244514"/>
          </a:xfrm>
        </p:spPr>
        <p:txBody>
          <a:bodyPr/>
          <a:lstStyle/>
          <a:p>
            <a:pPr marL="0" indent="0">
              <a:buNone/>
            </a:pPr>
            <a:r>
              <a:rPr lang="en-US" dirty="0" smtClean="0"/>
              <a:t>For example, roads are a form of path. The task of driving is to stay on the road, which means that </a:t>
            </a:r>
            <a:r>
              <a:rPr lang="en-US" dirty="0" smtClean="0"/>
              <a:t>a vehicle’s position </a:t>
            </a:r>
            <a:r>
              <a:rPr lang="en-US" dirty="0" smtClean="0"/>
              <a:t>relative to the path must be measured.</a:t>
            </a:r>
            <a:endParaRPr lang="en-US" dirty="0"/>
          </a:p>
        </p:txBody>
      </p:sp>
      <p:pic>
        <p:nvPicPr>
          <p:cNvPr id="4" name="Picture 3"/>
          <p:cNvPicPr>
            <a:picLocks noChangeAspect="1"/>
          </p:cNvPicPr>
          <p:nvPr/>
        </p:nvPicPr>
        <p:blipFill>
          <a:blip r:embed="rId2"/>
          <a:stretch>
            <a:fillRect/>
          </a:stretch>
        </p:blipFill>
        <p:spPr>
          <a:xfrm>
            <a:off x="7068180" y="451781"/>
            <a:ext cx="4497786" cy="6037047"/>
          </a:xfrm>
          <a:prstGeom prst="rect">
            <a:avLst/>
          </a:prstGeom>
        </p:spPr>
      </p:pic>
    </p:spTree>
    <p:extLst>
      <p:ext uri="{BB962C8B-B14F-4D97-AF65-F5344CB8AC3E}">
        <p14:creationId xmlns:p14="http://schemas.microsoft.com/office/powerpoint/2010/main" val="21488689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Intersections at the end-points of the path</a:t>
            </a:r>
            <a:endParaRPr lang="en-US" dirty="0"/>
          </a:p>
        </p:txBody>
      </p:sp>
      <p:sp>
        <p:nvSpPr>
          <p:cNvPr id="3" name="Content Placeholder 2"/>
          <p:cNvSpPr>
            <a:spLocks noGrp="1"/>
          </p:cNvSpPr>
          <p:nvPr>
            <p:ph idx="1"/>
          </p:nvPr>
        </p:nvSpPr>
        <p:spPr>
          <a:xfrm>
            <a:off x="838200" y="1825625"/>
            <a:ext cx="4933620" cy="4351338"/>
          </a:xfrm>
        </p:spPr>
        <p:txBody>
          <a:bodyPr>
            <a:normAutofit lnSpcReduction="10000"/>
          </a:bodyPr>
          <a:lstStyle/>
          <a:p>
            <a:pPr marL="0" indent="0">
              <a:buNone/>
            </a:pPr>
            <a:r>
              <a:rPr lang="en-US" dirty="0" smtClean="0"/>
              <a:t>If intersections occur at the end-points of a path segment, then results can be ambiguous because t = 0 or t=1.  In these cases, can have weird situations if we omit this, e.g. the following:</a:t>
            </a:r>
          </a:p>
          <a:p>
            <a:pPr marL="0" indent="0">
              <a:buNone/>
            </a:pPr>
            <a:r>
              <a:rPr lang="en-US" dirty="0"/>
              <a:t>((0&lt;t).*(1&gt;t</a:t>
            </a:r>
            <a:r>
              <a:rPr lang="en-US" dirty="0" smtClean="0"/>
              <a:t>).*(0&lt;u).*(1&gt;u));</a:t>
            </a:r>
          </a:p>
          <a:p>
            <a:pPr marL="0" indent="0">
              <a:buNone/>
            </a:pPr>
            <a:r>
              <a:rPr lang="en-US" dirty="0" smtClean="0"/>
              <a:t>The result of this condition is that NO intersection would be detected</a:t>
            </a:r>
          </a:p>
          <a:p>
            <a:pPr marL="0" indent="0">
              <a:buNone/>
            </a:pPr>
            <a:endParaRPr lang="en-US" dirty="0"/>
          </a:p>
        </p:txBody>
      </p:sp>
      <p:pic>
        <p:nvPicPr>
          <p:cNvPr id="4" name="Picture 3"/>
          <p:cNvPicPr>
            <a:picLocks noChangeAspect="1"/>
          </p:cNvPicPr>
          <p:nvPr/>
        </p:nvPicPr>
        <p:blipFill>
          <a:blip r:embed="rId2"/>
          <a:stretch>
            <a:fillRect/>
          </a:stretch>
        </p:blipFill>
        <p:spPr>
          <a:xfrm>
            <a:off x="6135200" y="1751169"/>
            <a:ext cx="5334000" cy="4000500"/>
          </a:xfrm>
          <a:prstGeom prst="rect">
            <a:avLst/>
          </a:prstGeom>
        </p:spPr>
      </p:pic>
    </p:spTree>
    <p:extLst>
      <p:ext uri="{BB962C8B-B14F-4D97-AF65-F5344CB8AC3E}">
        <p14:creationId xmlns:p14="http://schemas.microsoft.com/office/powerpoint/2010/main" val="34877928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If we correct the t-range, then the intersection is found</a:t>
            </a:r>
            <a:endParaRPr lang="en-US" dirty="0"/>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a:stretch>
            <a:fillRect/>
          </a:stretch>
        </p:blipFill>
        <p:spPr>
          <a:xfrm>
            <a:off x="5960778" y="2311400"/>
            <a:ext cx="5334000" cy="4000500"/>
          </a:xfrm>
          <a:prstGeom prst="rect">
            <a:avLst/>
          </a:prstGeom>
        </p:spPr>
      </p:pic>
    </p:spTree>
    <p:extLst>
      <p:ext uri="{BB962C8B-B14F-4D97-AF65-F5344CB8AC3E}">
        <p14:creationId xmlns:p14="http://schemas.microsoft.com/office/powerpoint/2010/main" val="29292208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Similarly, this form with the u range not including 0 or 1 can miss paths that barely hit the sensor at start or end</a:t>
            </a:r>
            <a:endParaRPr lang="en-US" dirty="0"/>
          </a:p>
        </p:txBody>
      </p:sp>
      <p:sp>
        <p:nvSpPr>
          <p:cNvPr id="3" name="Content Placeholder 2"/>
          <p:cNvSpPr>
            <a:spLocks noGrp="1"/>
          </p:cNvSpPr>
          <p:nvPr>
            <p:ph idx="1"/>
          </p:nvPr>
        </p:nvSpPr>
        <p:spPr/>
        <p:txBody>
          <a:bodyPr/>
          <a:lstStyle/>
          <a:p>
            <a:pPr marL="0" indent="0">
              <a:buNone/>
            </a:pPr>
            <a:r>
              <a:rPr lang="en-US" dirty="0" smtClean="0"/>
              <a:t>Missing the origin is a particularly bad error as it would cause one to miss overlapping paths</a:t>
            </a:r>
            <a:endParaRPr lang="en-US" dirty="0"/>
          </a:p>
        </p:txBody>
      </p:sp>
      <p:pic>
        <p:nvPicPr>
          <p:cNvPr id="4" name="Picture 3"/>
          <p:cNvPicPr>
            <a:picLocks noChangeAspect="1"/>
          </p:cNvPicPr>
          <p:nvPr/>
        </p:nvPicPr>
        <p:blipFill>
          <a:blip r:embed="rId2"/>
          <a:stretch>
            <a:fillRect/>
          </a:stretch>
        </p:blipFill>
        <p:spPr>
          <a:xfrm>
            <a:off x="838200" y="2818812"/>
            <a:ext cx="5334000" cy="4000500"/>
          </a:xfrm>
          <a:prstGeom prst="rect">
            <a:avLst/>
          </a:prstGeom>
        </p:spPr>
      </p:pic>
      <p:pic>
        <p:nvPicPr>
          <p:cNvPr id="5" name="Picture 4"/>
          <p:cNvPicPr>
            <a:picLocks noChangeAspect="1"/>
          </p:cNvPicPr>
          <p:nvPr/>
        </p:nvPicPr>
        <p:blipFill>
          <a:blip r:embed="rId3"/>
          <a:stretch>
            <a:fillRect/>
          </a:stretch>
        </p:blipFill>
        <p:spPr>
          <a:xfrm>
            <a:off x="6096000" y="2591570"/>
            <a:ext cx="5334000" cy="4000500"/>
          </a:xfrm>
          <a:prstGeom prst="rect">
            <a:avLst/>
          </a:prstGeom>
        </p:spPr>
      </p:pic>
    </p:spTree>
    <p:extLst>
      <p:ext uri="{BB962C8B-B14F-4D97-AF65-F5344CB8AC3E}">
        <p14:creationId xmlns:p14="http://schemas.microsoft.com/office/powerpoint/2010/main" val="13204108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Here’s the correct result</a:t>
            </a:r>
            <a:endParaRPr lang="en-US" dirty="0"/>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a:stretch>
            <a:fillRect/>
          </a:stretch>
        </p:blipFill>
        <p:spPr>
          <a:xfrm>
            <a:off x="273527" y="2570429"/>
            <a:ext cx="5334000" cy="4000500"/>
          </a:xfrm>
          <a:prstGeom prst="rect">
            <a:avLst/>
          </a:prstGeom>
        </p:spPr>
      </p:pic>
      <p:pic>
        <p:nvPicPr>
          <p:cNvPr id="5" name="Picture 4"/>
          <p:cNvPicPr>
            <a:picLocks noChangeAspect="1"/>
          </p:cNvPicPr>
          <p:nvPr/>
        </p:nvPicPr>
        <p:blipFill>
          <a:blip r:embed="rId3"/>
          <a:stretch>
            <a:fillRect/>
          </a:stretch>
        </p:blipFill>
        <p:spPr>
          <a:xfrm>
            <a:off x="6096000" y="2570429"/>
            <a:ext cx="5334000" cy="4000500"/>
          </a:xfrm>
          <a:prstGeom prst="rect">
            <a:avLst/>
          </a:prstGeom>
        </p:spPr>
      </p:pic>
    </p:spTree>
    <p:extLst>
      <p:ext uri="{BB962C8B-B14F-4D97-AF65-F5344CB8AC3E}">
        <p14:creationId xmlns:p14="http://schemas.microsoft.com/office/powerpoint/2010/main" val="37208307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1: A simple example</a:t>
            </a:r>
            <a:endParaRPr lang="en-US" dirty="0"/>
          </a:p>
        </p:txBody>
      </p:sp>
      <p:pic>
        <p:nvPicPr>
          <p:cNvPr id="4" name="Picture 3"/>
          <p:cNvPicPr>
            <a:picLocks noChangeAspect="1"/>
          </p:cNvPicPr>
          <p:nvPr/>
        </p:nvPicPr>
        <p:blipFill>
          <a:blip r:embed="rId2"/>
          <a:stretch>
            <a:fillRect/>
          </a:stretch>
        </p:blipFill>
        <p:spPr>
          <a:xfrm>
            <a:off x="6273507" y="1460464"/>
            <a:ext cx="5334000" cy="4000500"/>
          </a:xfrm>
          <a:prstGeom prst="rect">
            <a:avLst/>
          </a:prstGeom>
        </p:spPr>
      </p:pic>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Simple test 1 - a simple intersection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100">
                <a:solidFill>
                  <a:srgbClr val="A020F0"/>
                </a:solidFill>
                <a:effectLst/>
                <a:latin typeface="Courier New" panose="02070309020205020404" pitchFamily="49" charset="0"/>
                <a:ea typeface="Calibri" panose="020F0502020204030204" pitchFamily="34" charset="0"/>
                <a:cs typeface="Times New Roman" panose="02020603050405020304" pitchFamily="18" charset="0"/>
              </a:rPr>
              <a:t>'Simple intersection result: \n'</a:t>
            </a: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 = [0 10; 10 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sensor_vector = [2 1; 5 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fig_debugging = 2343;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[distance,location] = </a:t>
            </a:r>
            <a:r>
              <a:rPr lang="en-US" sz="1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fcn_Path_findProjectionHitOntoPath(path,sensor_vector,fig_debugging);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print_results(distance,location);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smtClean="0"/>
              <a:t>See: </a:t>
            </a:r>
            <a:r>
              <a:rPr lang="en-US" dirty="0" err="1" smtClean="0"/>
              <a:t>script_test_fcn_Path_findProjectionHitOntoPath.m</a:t>
            </a:r>
            <a:endParaRPr lang="en-US" dirty="0"/>
          </a:p>
        </p:txBody>
      </p:sp>
    </p:spTree>
    <p:extLst>
      <p:ext uri="{BB962C8B-B14F-4D97-AF65-F5344CB8AC3E}">
        <p14:creationId xmlns:p14="http://schemas.microsoft.com/office/powerpoint/2010/main" val="2252257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 Not intersecting</a:t>
            </a:r>
            <a:endParaRPr lang="en-US" dirty="0"/>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2 - no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'No intersection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[-4 10; 2 10];</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smtClean="0"/>
              <a:t>See: </a:t>
            </a:r>
            <a:r>
              <a:rPr lang="en-US" dirty="0" err="1" smtClean="0"/>
              <a:t>script_test_fcn_Path_findProjectionHitOntoPath.m</a:t>
            </a:r>
            <a:endParaRPr lang="en-US" dirty="0"/>
          </a:p>
        </p:txBody>
      </p:sp>
      <p:pic>
        <p:nvPicPr>
          <p:cNvPr id="3" name="Picture 2"/>
          <p:cNvPicPr>
            <a:picLocks noChangeAspect="1"/>
          </p:cNvPicPr>
          <p:nvPr/>
        </p:nvPicPr>
        <p:blipFill>
          <a:blip r:embed="rId2"/>
          <a:stretch>
            <a:fillRect/>
          </a:stretch>
        </p:blipFill>
        <p:spPr>
          <a:xfrm>
            <a:off x="6309625" y="1528022"/>
            <a:ext cx="5334000" cy="4000500"/>
          </a:xfrm>
          <a:prstGeom prst="rect">
            <a:avLst/>
          </a:prstGeom>
        </p:spPr>
      </p:pic>
    </p:spTree>
    <p:extLst>
      <p:ext uri="{BB962C8B-B14F-4D97-AF65-F5344CB8AC3E}">
        <p14:creationId xmlns:p14="http://schemas.microsoft.com/office/powerpoint/2010/main" val="5109107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3: Multiple line segments</a:t>
            </a:r>
            <a:endParaRPr lang="en-US" dirty="0"/>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3 - multiple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'Multiple intersections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[0 10; 10 10; 0 6; 10 6; 0 2];</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smtClean="0"/>
              <a:t>See: </a:t>
            </a:r>
            <a:r>
              <a:rPr lang="en-US" dirty="0" err="1" smtClean="0"/>
              <a:t>script_test_fcn_Path_findProjectionHitOntoPath.m</a:t>
            </a:r>
            <a:endParaRPr lang="en-US" dirty="0"/>
          </a:p>
        </p:txBody>
      </p:sp>
      <p:pic>
        <p:nvPicPr>
          <p:cNvPr id="4" name="Picture 3"/>
          <p:cNvPicPr>
            <a:picLocks noChangeAspect="1"/>
          </p:cNvPicPr>
          <p:nvPr/>
        </p:nvPicPr>
        <p:blipFill>
          <a:blip r:embed="rId2"/>
          <a:stretch>
            <a:fillRect/>
          </a:stretch>
        </p:blipFill>
        <p:spPr>
          <a:xfrm>
            <a:off x="6019800" y="1528022"/>
            <a:ext cx="5334000" cy="4000500"/>
          </a:xfrm>
          <a:prstGeom prst="rect">
            <a:avLst/>
          </a:prstGeom>
        </p:spPr>
      </p:pic>
    </p:spTree>
    <p:extLst>
      <p:ext uri="{BB962C8B-B14F-4D97-AF65-F5344CB8AC3E}">
        <p14:creationId xmlns:p14="http://schemas.microsoft.com/office/powerpoint/2010/main" val="14591244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In some applications, the “length” of the sensor vector is irrelevant. One simply wants to know any location, in any direction, where an intersection could occur.</a:t>
            </a:r>
            <a:endParaRPr lang="en-US" sz="3600" dirty="0"/>
          </a:p>
        </p:txBody>
      </p:sp>
      <p:sp>
        <p:nvSpPr>
          <p:cNvPr id="3" name="Content Placeholder 2"/>
          <p:cNvSpPr>
            <a:spLocks noGrp="1"/>
          </p:cNvSpPr>
          <p:nvPr>
            <p:ph idx="1"/>
          </p:nvPr>
        </p:nvSpPr>
        <p:spPr/>
        <p:txBody>
          <a:bodyPr>
            <a:normAutofit/>
          </a:bodyPr>
          <a:lstStyle/>
          <a:p>
            <a:pPr marL="0" indent="0">
              <a:buNone/>
            </a:pPr>
            <a:r>
              <a:rPr lang="en-US" sz="1600" dirty="0" smtClean="0"/>
              <a:t>The </a:t>
            </a:r>
            <a:r>
              <a:rPr lang="en-US" sz="1600" dirty="0" err="1" smtClean="0">
                <a:solidFill>
                  <a:srgbClr val="228B22"/>
                </a:solidFill>
                <a:latin typeface="Courier New" panose="02070309020205020404" pitchFamily="49" charset="0"/>
              </a:rPr>
              <a:t>flag_search_type</a:t>
            </a:r>
            <a:r>
              <a:rPr lang="en-US" sz="1600" dirty="0" smtClean="0">
                <a:solidFill>
                  <a:srgbClr val="228B22"/>
                </a:solidFill>
                <a:latin typeface="Courier New" panose="02070309020205020404" pitchFamily="49" charset="0"/>
              </a:rPr>
              <a:t> </a:t>
            </a:r>
            <a:r>
              <a:rPr lang="en-US" sz="1600" dirty="0" smtClean="0"/>
              <a:t>variable can be set to 1 (instead of 0, default) to specify that any intersection will work. Here’s an example with a sensor vector of length 2. If an “unlimited” search is used, a hit is detected with either positive or negative distance.</a:t>
            </a:r>
            <a:endParaRPr lang="en-US" sz="1600" dirty="0"/>
          </a:p>
        </p:txBody>
      </p:sp>
      <p:sp>
        <p:nvSpPr>
          <p:cNvPr id="4" name="TextBox 3"/>
          <p:cNvSpPr txBox="1"/>
          <p:nvPr/>
        </p:nvSpPr>
        <p:spPr>
          <a:xfrm>
            <a:off x="1094109" y="6176963"/>
            <a:ext cx="2941831" cy="369332"/>
          </a:xfrm>
          <a:prstGeom prst="rect">
            <a:avLst/>
          </a:prstGeom>
          <a:noFill/>
        </p:spPr>
        <p:txBody>
          <a:bodyPr wrap="none" rtlCol="0">
            <a:spAutoFit/>
          </a:bodyPr>
          <a:lstStyle/>
          <a:p>
            <a:r>
              <a:rPr lang="en-US" dirty="0" err="1" smtClean="0">
                <a:solidFill>
                  <a:srgbClr val="228B22"/>
                </a:solidFill>
                <a:latin typeface="Courier New" panose="02070309020205020404" pitchFamily="49" charset="0"/>
              </a:rPr>
              <a:t>flag_search_type</a:t>
            </a:r>
            <a:r>
              <a:rPr lang="en-US" dirty="0" smtClean="0">
                <a:solidFill>
                  <a:srgbClr val="228B22"/>
                </a:solidFill>
                <a:latin typeface="Courier New" panose="02070309020205020404" pitchFamily="49" charset="0"/>
              </a:rPr>
              <a:t> = 0</a:t>
            </a:r>
            <a:endParaRPr lang="en-US" dirty="0"/>
          </a:p>
        </p:txBody>
      </p:sp>
      <p:sp>
        <p:nvSpPr>
          <p:cNvPr id="5" name="TextBox 4"/>
          <p:cNvSpPr txBox="1"/>
          <p:nvPr/>
        </p:nvSpPr>
        <p:spPr>
          <a:xfrm>
            <a:off x="7537193" y="6176963"/>
            <a:ext cx="2941831" cy="369332"/>
          </a:xfrm>
          <a:prstGeom prst="rect">
            <a:avLst/>
          </a:prstGeom>
          <a:noFill/>
        </p:spPr>
        <p:txBody>
          <a:bodyPr wrap="none" rtlCol="0">
            <a:spAutoFit/>
          </a:bodyPr>
          <a:lstStyle/>
          <a:p>
            <a:r>
              <a:rPr lang="en-US" dirty="0" err="1" smtClean="0">
                <a:solidFill>
                  <a:srgbClr val="228B22"/>
                </a:solidFill>
                <a:latin typeface="Courier New" panose="02070309020205020404" pitchFamily="49" charset="0"/>
              </a:rPr>
              <a:t>flag_search_type</a:t>
            </a:r>
            <a:r>
              <a:rPr lang="en-US" dirty="0" smtClean="0">
                <a:solidFill>
                  <a:srgbClr val="228B22"/>
                </a:solidFill>
                <a:latin typeface="Courier New" panose="02070309020205020404" pitchFamily="49" charset="0"/>
              </a:rPr>
              <a:t> = 1</a:t>
            </a:r>
            <a:endParaRPr lang="en-US" dirty="0"/>
          </a:p>
        </p:txBody>
      </p:sp>
      <p:pic>
        <p:nvPicPr>
          <p:cNvPr id="6" name="Picture 5"/>
          <p:cNvPicPr>
            <a:picLocks noChangeAspect="1"/>
          </p:cNvPicPr>
          <p:nvPr/>
        </p:nvPicPr>
        <p:blipFill>
          <a:blip r:embed="rId2"/>
          <a:stretch>
            <a:fillRect/>
          </a:stretch>
        </p:blipFill>
        <p:spPr>
          <a:xfrm>
            <a:off x="622373" y="2452494"/>
            <a:ext cx="2806187" cy="2104640"/>
          </a:xfrm>
          <a:prstGeom prst="rect">
            <a:avLst/>
          </a:prstGeom>
        </p:spPr>
      </p:pic>
      <p:pic>
        <p:nvPicPr>
          <p:cNvPr id="7" name="Picture 6"/>
          <p:cNvPicPr>
            <a:picLocks noChangeAspect="1"/>
          </p:cNvPicPr>
          <p:nvPr/>
        </p:nvPicPr>
        <p:blipFill>
          <a:blip r:embed="rId3"/>
          <a:stretch>
            <a:fillRect/>
          </a:stretch>
        </p:blipFill>
        <p:spPr>
          <a:xfrm>
            <a:off x="5611932" y="2452494"/>
            <a:ext cx="2804160" cy="2103120"/>
          </a:xfrm>
          <a:prstGeom prst="rect">
            <a:avLst/>
          </a:prstGeom>
        </p:spPr>
      </p:pic>
      <p:pic>
        <p:nvPicPr>
          <p:cNvPr id="8" name="Picture 7"/>
          <p:cNvPicPr>
            <a:picLocks noChangeAspect="1"/>
          </p:cNvPicPr>
          <p:nvPr/>
        </p:nvPicPr>
        <p:blipFill>
          <a:blip r:embed="rId4"/>
          <a:stretch>
            <a:fillRect/>
          </a:stretch>
        </p:blipFill>
        <p:spPr>
          <a:xfrm>
            <a:off x="7606028" y="3832958"/>
            <a:ext cx="2804160" cy="2103120"/>
          </a:xfrm>
          <a:prstGeom prst="rect">
            <a:avLst/>
          </a:prstGeom>
        </p:spPr>
      </p:pic>
      <p:pic>
        <p:nvPicPr>
          <p:cNvPr id="10" name="Picture 9"/>
          <p:cNvPicPr>
            <a:picLocks noChangeAspect="1"/>
          </p:cNvPicPr>
          <p:nvPr/>
        </p:nvPicPr>
        <p:blipFill>
          <a:blip r:embed="rId5"/>
          <a:stretch>
            <a:fillRect/>
          </a:stretch>
        </p:blipFill>
        <p:spPr>
          <a:xfrm>
            <a:off x="2456002" y="3832958"/>
            <a:ext cx="2804160" cy="2103120"/>
          </a:xfrm>
          <a:prstGeom prst="rect">
            <a:avLst/>
          </a:prstGeom>
        </p:spPr>
      </p:pic>
    </p:spTree>
    <p:extLst>
      <p:ext uri="{BB962C8B-B14F-4D97-AF65-F5344CB8AC3E}">
        <p14:creationId xmlns:p14="http://schemas.microsoft.com/office/powerpoint/2010/main" val="1532084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Snapping a point onto a path</a:t>
            </a:r>
            <a:endParaRPr lang="en-US" dirty="0"/>
          </a:p>
        </p:txBody>
      </p:sp>
    </p:spTree>
    <p:extLst>
      <p:ext uri="{BB962C8B-B14F-4D97-AF65-F5344CB8AC3E}">
        <p14:creationId xmlns:p14="http://schemas.microsoft.com/office/powerpoint/2010/main" val="36329649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93CD-7D00-4B69-ACBF-40FEB909D4EB}"/>
              </a:ext>
            </a:extLst>
          </p:cNvPr>
          <p:cNvSpPr>
            <a:spLocks noGrp="1"/>
          </p:cNvSpPr>
          <p:nvPr>
            <p:ph type="title"/>
          </p:nvPr>
        </p:nvSpPr>
        <p:spPr/>
        <p:txBody>
          <a:bodyPr/>
          <a:lstStyle/>
          <a:p>
            <a:r>
              <a:rPr lang="en-US" dirty="0"/>
              <a:t>One of the basic path operations is snapping from a query point onto a path</a:t>
            </a:r>
          </a:p>
        </p:txBody>
      </p:sp>
      <p:sp>
        <p:nvSpPr>
          <p:cNvPr id="4" name="TextBox 3">
            <a:extLst>
              <a:ext uri="{FF2B5EF4-FFF2-40B4-BE49-F238E27FC236}">
                <a16:creationId xmlns:a16="http://schemas.microsoft.com/office/drawing/2014/main" id="{CF90DE67-9714-49C8-A2C2-64D6B10BF9AF}"/>
              </a:ext>
            </a:extLst>
          </p:cNvPr>
          <p:cNvSpPr txBox="1"/>
          <p:nvPr/>
        </p:nvSpPr>
        <p:spPr>
          <a:xfrm>
            <a:off x="838200" y="1848254"/>
            <a:ext cx="4309353" cy="4524315"/>
          </a:xfrm>
          <a:prstGeom prst="rect">
            <a:avLst/>
          </a:prstGeom>
          <a:noFill/>
        </p:spPr>
        <p:txBody>
          <a:bodyPr wrap="square" rtlCol="0">
            <a:spAutoFit/>
          </a:bodyPr>
          <a:lstStyle/>
          <a:p>
            <a:r>
              <a:rPr lang="en-US" dirty="0"/>
              <a:t>The goal is to find the point ON A PATH that is “closest” to the </a:t>
            </a:r>
            <a:r>
              <a:rPr lang="en-US" dirty="0">
                <a:solidFill>
                  <a:srgbClr val="92D050"/>
                </a:solidFill>
              </a:rPr>
              <a:t>query point</a:t>
            </a:r>
            <a:r>
              <a:rPr lang="en-US" dirty="0"/>
              <a:t>. </a:t>
            </a:r>
            <a:br>
              <a:rPr lang="en-US" dirty="0"/>
            </a:br>
            <a:r>
              <a:rPr lang="en-US" dirty="0"/>
              <a:t/>
            </a:r>
            <a:br>
              <a:rPr lang="en-US" dirty="0"/>
            </a:br>
            <a:r>
              <a:rPr lang="en-US" dirty="0"/>
              <a:t>One way to do this is to find </a:t>
            </a:r>
            <a:r>
              <a:rPr lang="en-US" dirty="0">
                <a:solidFill>
                  <a:srgbClr val="0070C0"/>
                </a:solidFill>
              </a:rPr>
              <a:t>the closest vertex on a path to a query point</a:t>
            </a:r>
            <a:r>
              <a:rPr lang="en-US" dirty="0"/>
              <a:t>. </a:t>
            </a:r>
            <a:br>
              <a:rPr lang="en-US" dirty="0"/>
            </a:br>
            <a:r>
              <a:rPr lang="en-US" dirty="0"/>
              <a:t/>
            </a:r>
            <a:br>
              <a:rPr lang="en-US" dirty="0"/>
            </a:br>
            <a:r>
              <a:rPr lang="en-US" dirty="0"/>
              <a:t>That closest vertex is </a:t>
            </a:r>
            <a:r>
              <a:rPr lang="en-US" dirty="0">
                <a:solidFill>
                  <a:srgbClr val="7030A0"/>
                </a:solidFill>
              </a:rPr>
              <a:t>connected to 1 or 2 other points</a:t>
            </a:r>
            <a:r>
              <a:rPr lang="en-US" dirty="0"/>
              <a:t>. </a:t>
            </a:r>
          </a:p>
          <a:p>
            <a:endParaRPr lang="en-US" dirty="0"/>
          </a:p>
          <a:p>
            <a:r>
              <a:rPr lang="en-US" dirty="0"/>
              <a:t>If 2 points, we then check </a:t>
            </a:r>
            <a:r>
              <a:rPr lang="en-US" dirty="0">
                <a:solidFill>
                  <a:srgbClr val="00B0F0"/>
                </a:solidFill>
              </a:rPr>
              <a:t>which of these 2 points is closest</a:t>
            </a:r>
            <a:r>
              <a:rPr lang="en-US" dirty="0"/>
              <a:t> to the query point, </a:t>
            </a:r>
          </a:p>
          <a:p>
            <a:endParaRPr lang="en-US" dirty="0"/>
          </a:p>
          <a:p>
            <a:r>
              <a:rPr lang="en-US" dirty="0"/>
              <a:t>and use that to </a:t>
            </a:r>
            <a:r>
              <a:rPr lang="en-US" dirty="0">
                <a:solidFill>
                  <a:srgbClr val="FFC000"/>
                </a:solidFill>
              </a:rPr>
              <a:t>define a segment</a:t>
            </a:r>
            <a:r>
              <a:rPr lang="en-US" dirty="0"/>
              <a:t>. </a:t>
            </a:r>
            <a:br>
              <a:rPr lang="en-US" dirty="0"/>
            </a:br>
            <a:r>
              <a:rPr lang="en-US" dirty="0"/>
              <a:t/>
            </a:r>
            <a:br>
              <a:rPr lang="en-US" dirty="0"/>
            </a:br>
            <a:r>
              <a:rPr lang="en-US" dirty="0"/>
              <a:t>We </a:t>
            </a:r>
            <a:r>
              <a:rPr lang="en-US" dirty="0">
                <a:solidFill>
                  <a:srgbClr val="00B050"/>
                </a:solidFill>
              </a:rPr>
              <a:t>then project </a:t>
            </a:r>
            <a:r>
              <a:rPr lang="en-US" dirty="0"/>
              <a:t>from that segment to the query point.</a:t>
            </a:r>
          </a:p>
        </p:txBody>
      </p:sp>
      <p:pic>
        <p:nvPicPr>
          <p:cNvPr id="5" name="Picture 4">
            <a:extLst>
              <a:ext uri="{FF2B5EF4-FFF2-40B4-BE49-F238E27FC236}">
                <a16:creationId xmlns:a16="http://schemas.microsoft.com/office/drawing/2014/main" id="{60F1F640-F457-4387-B8B7-3EC8CB6C0C43}"/>
              </a:ext>
            </a:extLst>
          </p:cNvPr>
          <p:cNvPicPr>
            <a:picLocks noChangeAspect="1"/>
          </p:cNvPicPr>
          <p:nvPr/>
        </p:nvPicPr>
        <p:blipFill>
          <a:blip r:embed="rId2"/>
          <a:stretch>
            <a:fillRect/>
          </a:stretch>
        </p:blipFill>
        <p:spPr>
          <a:xfrm>
            <a:off x="5677800" y="2017647"/>
            <a:ext cx="5676000" cy="4262400"/>
          </a:xfrm>
          <a:prstGeom prst="rect">
            <a:avLst/>
          </a:prstGeom>
        </p:spPr>
      </p:pic>
      <p:cxnSp>
        <p:nvCxnSpPr>
          <p:cNvPr id="7" name="Straight Arrow Connector 6">
            <a:extLst>
              <a:ext uri="{FF2B5EF4-FFF2-40B4-BE49-F238E27FC236}">
                <a16:creationId xmlns:a16="http://schemas.microsoft.com/office/drawing/2014/main" id="{9BD26A54-B576-4CC0-BE7F-A2CE1FB37879}"/>
              </a:ext>
            </a:extLst>
          </p:cNvPr>
          <p:cNvCxnSpPr/>
          <p:nvPr/>
        </p:nvCxnSpPr>
        <p:spPr>
          <a:xfrm>
            <a:off x="4054642" y="3128211"/>
            <a:ext cx="3465095" cy="5534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2488BFF-E774-4258-8342-3A9416CE1158}"/>
              </a:ext>
            </a:extLst>
          </p:cNvPr>
          <p:cNvCxnSpPr/>
          <p:nvPr/>
        </p:nvCxnSpPr>
        <p:spPr>
          <a:xfrm>
            <a:off x="4795736" y="3681663"/>
            <a:ext cx="2169268" cy="1007069"/>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A620158-58C4-429F-8323-D2EAF8D2AF49}"/>
              </a:ext>
            </a:extLst>
          </p:cNvPr>
          <p:cNvCxnSpPr>
            <a:cxnSpLocks/>
          </p:cNvCxnSpPr>
          <p:nvPr/>
        </p:nvCxnSpPr>
        <p:spPr>
          <a:xfrm>
            <a:off x="4795736" y="3694913"/>
            <a:ext cx="3602306" cy="453934"/>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0B40DC6-036F-4AD6-8D74-2913FD287BDD}"/>
              </a:ext>
            </a:extLst>
          </p:cNvPr>
          <p:cNvCxnSpPr>
            <a:cxnSpLocks/>
          </p:cNvCxnSpPr>
          <p:nvPr/>
        </p:nvCxnSpPr>
        <p:spPr>
          <a:xfrm>
            <a:off x="3945252" y="2302828"/>
            <a:ext cx="4356537" cy="809289"/>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4365218-1A5B-4D68-B76C-A189D07A4FB2}"/>
              </a:ext>
            </a:extLst>
          </p:cNvPr>
          <p:cNvCxnSpPr>
            <a:cxnSpLocks/>
          </p:cNvCxnSpPr>
          <p:nvPr/>
        </p:nvCxnSpPr>
        <p:spPr>
          <a:xfrm flipV="1">
            <a:off x="5000273" y="4306413"/>
            <a:ext cx="3515527" cy="25534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87070E0-9705-458A-9EA2-B2DB5FC1FF63}"/>
              </a:ext>
            </a:extLst>
          </p:cNvPr>
          <p:cNvCxnSpPr>
            <a:cxnSpLocks/>
          </p:cNvCxnSpPr>
          <p:nvPr/>
        </p:nvCxnSpPr>
        <p:spPr>
          <a:xfrm>
            <a:off x="7707035" y="3833844"/>
            <a:ext cx="809702" cy="345594"/>
          </a:xfrm>
          <a:prstGeom prst="line">
            <a:avLst/>
          </a:prstGeom>
          <a:ln w="412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57B9DF2-7BBB-49C4-9413-999D6BCF1C87}"/>
              </a:ext>
            </a:extLst>
          </p:cNvPr>
          <p:cNvCxnSpPr/>
          <p:nvPr/>
        </p:nvCxnSpPr>
        <p:spPr>
          <a:xfrm flipH="1">
            <a:off x="4125762" y="3979454"/>
            <a:ext cx="3912270" cy="126865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34365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Definitions of terms</a:t>
            </a:r>
            <a:endParaRPr lang="en-US" dirty="0"/>
          </a:p>
        </p:txBody>
      </p:sp>
      <p:sp>
        <p:nvSpPr>
          <p:cNvPr id="3" name="Content Placeholder 2"/>
          <p:cNvSpPr>
            <a:spLocks noGrp="1"/>
          </p:cNvSpPr>
          <p:nvPr>
            <p:ph idx="1"/>
          </p:nvPr>
        </p:nvSpPr>
        <p:spPr/>
        <p:txBody>
          <a:bodyPr/>
          <a:lstStyle/>
          <a:p>
            <a:r>
              <a:rPr lang="en-US" dirty="0" smtClean="0"/>
              <a:t>Station</a:t>
            </a:r>
          </a:p>
          <a:p>
            <a:r>
              <a:rPr lang="en-US" dirty="0" smtClean="0"/>
              <a:t>Stations</a:t>
            </a:r>
          </a:p>
          <a:p>
            <a:r>
              <a:rPr lang="en-US" dirty="0" smtClean="0"/>
              <a:t>Path</a:t>
            </a:r>
          </a:p>
          <a:p>
            <a:r>
              <a:rPr lang="en-US" dirty="0" smtClean="0"/>
              <a:t>Paths</a:t>
            </a:r>
          </a:p>
          <a:p>
            <a:r>
              <a:rPr lang="en-US" dirty="0" smtClean="0"/>
              <a:t>Traversal</a:t>
            </a:r>
          </a:p>
          <a:p>
            <a:r>
              <a:rPr lang="en-US" dirty="0" smtClean="0"/>
              <a:t>Traversals</a:t>
            </a:r>
            <a:endParaRPr lang="en-US" dirty="0"/>
          </a:p>
        </p:txBody>
      </p:sp>
    </p:spTree>
    <p:extLst>
      <p:ext uri="{BB962C8B-B14F-4D97-AF65-F5344CB8AC3E}">
        <p14:creationId xmlns:p14="http://schemas.microsoft.com/office/powerpoint/2010/main" val="23657889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fontScale="90000"/>
          </a:bodyPr>
          <a:lstStyle/>
          <a:p>
            <a:r>
              <a:rPr lang="en-US" dirty="0"/>
              <a:t>This functionality is implemented in the MATLAB function: </a:t>
            </a:r>
            <a:r>
              <a:rPr lang="en-US" dirty="0" err="1"/>
              <a:t>fcn_Path_snapPointOntoPath</a:t>
            </a:r>
            <a:endParaRPr lang="en-US" dirty="0"/>
          </a:p>
        </p:txBody>
      </p:sp>
      <p:sp>
        <p:nvSpPr>
          <p:cNvPr id="4" name="Text Box 1">
            <a:extLst>
              <a:ext uri="{FF2B5EF4-FFF2-40B4-BE49-F238E27FC236}">
                <a16:creationId xmlns:a16="http://schemas.microsoft.com/office/drawing/2014/main" id="{45903F15-779F-4A8C-B25D-7216D1E6EF18}"/>
              </a:ext>
            </a:extLst>
          </p:cNvPr>
          <p:cNvSpPr txBox="1"/>
          <p:nvPr/>
        </p:nvSpPr>
        <p:spPr>
          <a:xfrm>
            <a:off x="838200" y="1690688"/>
            <a:ext cx="5967730" cy="326632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1.2 - works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 [1.4 1.3];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query point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0.5 0.2; 0.9 0.9; 1.5 0.6; 3 0];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an XY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fcn_Path_convertXYtoSXY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Convert to SXY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112;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figure number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Snap the point onto the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closest_path_point,s_coordinate</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first_path_point_index,second_path_point_index</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fcn_Path_snapPointOntoPath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Print results to the workspace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'Figure: %d\n'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Closest point is: %.2f %.2f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(1,1),</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Matched to the path segment given by indices %d and %d,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first_path_point_index,second_path_point_index</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S-coordinate is: %.2f,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s_coordinate</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a:t>
            </a:r>
            <a:r>
              <a:rPr lang="en-US" sz="900" dirty="0" err="1">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 is: %.2f\n'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5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7BE9A70-F122-4911-8D62-1B6C8DA67341}"/>
              </a:ext>
            </a:extLst>
          </p:cNvPr>
          <p:cNvSpPr txBox="1"/>
          <p:nvPr/>
        </p:nvSpPr>
        <p:spPr>
          <a:xfrm>
            <a:off x="3822065" y="5091642"/>
            <a:ext cx="6107441" cy="1384995"/>
          </a:xfrm>
          <a:prstGeom prst="rect">
            <a:avLst/>
          </a:prstGeom>
          <a:solidFill>
            <a:schemeClr val="accent1">
              <a:lumMod val="40000"/>
              <a:lumOff val="60000"/>
            </a:schemeClr>
          </a:solidFill>
        </p:spPr>
        <p:txBody>
          <a:bodyPr wrap="none" rtlCol="0">
            <a:spAutoFit/>
          </a:bodyPr>
          <a:lstStyle/>
          <a:p>
            <a:r>
              <a:rPr lang="en-US" sz="1400" dirty="0"/>
              <a:t>(</a:t>
            </a:r>
            <a:r>
              <a:rPr lang="en-US" sz="1400" dirty="0" err="1"/>
              <a:t>Worspace</a:t>
            </a:r>
            <a:r>
              <a:rPr lang="en-US" sz="1400" dirty="0"/>
              <a:t> shows)</a:t>
            </a:r>
          </a:p>
          <a:p>
            <a:r>
              <a:rPr lang="en-US" sz="1400" dirty="0"/>
              <a:t>Figure: 112</a:t>
            </a:r>
          </a:p>
          <a:p>
            <a:r>
              <a:rPr lang="en-US" sz="1400" dirty="0"/>
              <a:t>		 Closest point is: 1.14 0.78 </a:t>
            </a:r>
          </a:p>
          <a:p>
            <a:r>
              <a:rPr lang="en-US" sz="1400" dirty="0"/>
              <a:t>		 Matched to the path segment given by indices 3 and 4, </a:t>
            </a:r>
          </a:p>
          <a:p>
            <a:r>
              <a:rPr lang="en-US" sz="1400" dirty="0"/>
              <a:t>		 S-coordinate is: 1.61, </a:t>
            </a:r>
          </a:p>
          <a:p>
            <a:r>
              <a:rPr lang="en-US" sz="1400" dirty="0"/>
              <a:t>		 </a:t>
            </a:r>
            <a:r>
              <a:rPr lang="en-US" sz="1400" dirty="0" err="1"/>
              <a:t>percent_along_length</a:t>
            </a:r>
            <a:r>
              <a:rPr lang="en-US" sz="1400" dirty="0"/>
              <a:t> is: 0.40</a:t>
            </a:r>
          </a:p>
        </p:txBody>
      </p:sp>
      <p:pic>
        <p:nvPicPr>
          <p:cNvPr id="6" name="Picture 5">
            <a:extLst>
              <a:ext uri="{FF2B5EF4-FFF2-40B4-BE49-F238E27FC236}">
                <a16:creationId xmlns:a16="http://schemas.microsoft.com/office/drawing/2014/main" id="{1ECB1D1E-0677-4F9D-9506-FB015202F19A}"/>
              </a:ext>
            </a:extLst>
          </p:cNvPr>
          <p:cNvPicPr>
            <a:picLocks noChangeAspect="1"/>
          </p:cNvPicPr>
          <p:nvPr/>
        </p:nvPicPr>
        <p:blipFill>
          <a:blip r:embed="rId2"/>
          <a:stretch>
            <a:fillRect/>
          </a:stretch>
        </p:blipFill>
        <p:spPr>
          <a:xfrm>
            <a:off x="7399958" y="1636379"/>
            <a:ext cx="4494218" cy="3374939"/>
          </a:xfrm>
          <a:prstGeom prst="rect">
            <a:avLst/>
          </a:prstGeom>
        </p:spPr>
      </p:pic>
    </p:spTree>
    <p:extLst>
      <p:ext uri="{BB962C8B-B14F-4D97-AF65-F5344CB8AC3E}">
        <p14:creationId xmlns:p14="http://schemas.microsoft.com/office/powerpoint/2010/main" val="21743140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a:bodyPr>
          <a:lstStyle/>
          <a:p>
            <a:r>
              <a:rPr lang="en-US" dirty="0"/>
              <a:t>This breaks if the nearest segment is not the one with two closest endpoints</a:t>
            </a:r>
          </a:p>
        </p:txBody>
      </p:sp>
      <p:sp>
        <p:nvSpPr>
          <p:cNvPr id="5" name="TextBox 4">
            <a:extLst>
              <a:ext uri="{FF2B5EF4-FFF2-40B4-BE49-F238E27FC236}">
                <a16:creationId xmlns:a16="http://schemas.microsoft.com/office/drawing/2014/main" id="{17BE9A70-F122-4911-8D62-1B6C8DA67341}"/>
              </a:ext>
            </a:extLst>
          </p:cNvPr>
          <p:cNvSpPr txBox="1"/>
          <p:nvPr/>
        </p:nvSpPr>
        <p:spPr>
          <a:xfrm>
            <a:off x="5246359" y="5566615"/>
            <a:ext cx="6107441" cy="1169551"/>
          </a:xfrm>
          <a:prstGeom prst="rect">
            <a:avLst/>
          </a:prstGeom>
          <a:solidFill>
            <a:schemeClr val="accent1">
              <a:lumMod val="40000"/>
              <a:lumOff val="60000"/>
            </a:schemeClr>
          </a:solidFill>
        </p:spPr>
        <p:txBody>
          <a:bodyPr wrap="none" rtlCol="0">
            <a:spAutoFit/>
          </a:bodyPr>
          <a:lstStyle/>
          <a:p>
            <a:r>
              <a:rPr lang="en-US" sz="1400" dirty="0"/>
              <a:t>Figure: 113</a:t>
            </a:r>
          </a:p>
          <a:p>
            <a:r>
              <a:rPr lang="en-US" sz="1400" dirty="0"/>
              <a:t>		 Closest point is: 1.09 1.23 </a:t>
            </a:r>
          </a:p>
          <a:p>
            <a:r>
              <a:rPr lang="en-US" sz="1400" dirty="0"/>
              <a:t>		 Matched to the path segment given by indices 2 and 3, </a:t>
            </a:r>
          </a:p>
          <a:p>
            <a:r>
              <a:rPr lang="en-US" sz="1400" dirty="0"/>
              <a:t>		 S-coordinate is: 1.73, </a:t>
            </a:r>
          </a:p>
          <a:p>
            <a:r>
              <a:rPr lang="en-US" sz="1400" dirty="0"/>
              <a:t>		 </a:t>
            </a:r>
            <a:r>
              <a:rPr lang="en-US" sz="1400" dirty="0" err="1"/>
              <a:t>percent_along_length</a:t>
            </a:r>
            <a:r>
              <a:rPr lang="en-US" sz="1400" dirty="0"/>
              <a:t> is: 1.48</a:t>
            </a:r>
          </a:p>
        </p:txBody>
      </p:sp>
      <p:sp>
        <p:nvSpPr>
          <p:cNvPr id="7" name="Text Box 1">
            <a:extLst>
              <a:ext uri="{FF2B5EF4-FFF2-40B4-BE49-F238E27FC236}">
                <a16:creationId xmlns:a16="http://schemas.microsoft.com/office/drawing/2014/main" id="{4B69D689-AB18-48FD-BEBD-676809C1DBD9}"/>
              </a:ext>
            </a:extLst>
          </p:cNvPr>
          <p:cNvSpPr txBox="1"/>
          <p:nvPr/>
        </p:nvSpPr>
        <p:spPr>
          <a:xfrm>
            <a:off x="388390" y="1690688"/>
            <a:ext cx="5967730" cy="379349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1.3 - breaks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 [1.5 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 = [0 0; 0.5 0.2; 0.9 0.9; 3 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 = fcn_Path_convertXYtoSXY(pathXY(:,1),pathXY(:,2));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 = 113;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Snap the point onto the path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[closest_path_point,s_coordinate,</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percent_along_length] = </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fcn_Path_snapPointOntoPath(point, pathSXY,fignum);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Print results to the workspace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'Figure: %d\n'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Closest point is: %.2f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closest_path_point(1,1),closest_path_point(1,2));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Matched to the path segment given by indices %d and %d,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S-coordinate is: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s_coordinate);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percent_along_length is: %.2f\n'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5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3ED4E4E7-7B60-4C39-9D0F-372857051B23}"/>
              </a:ext>
            </a:extLst>
          </p:cNvPr>
          <p:cNvPicPr>
            <a:picLocks noChangeAspect="1"/>
          </p:cNvPicPr>
          <p:nvPr/>
        </p:nvPicPr>
        <p:blipFill>
          <a:blip r:embed="rId2"/>
          <a:stretch>
            <a:fillRect/>
          </a:stretch>
        </p:blipFill>
        <p:spPr>
          <a:xfrm>
            <a:off x="6096000" y="1497452"/>
            <a:ext cx="5676000" cy="4262400"/>
          </a:xfrm>
          <a:prstGeom prst="rect">
            <a:avLst/>
          </a:prstGeom>
        </p:spPr>
      </p:pic>
    </p:spTree>
    <p:extLst>
      <p:ext uri="{BB962C8B-B14F-4D97-AF65-F5344CB8AC3E}">
        <p14:creationId xmlns:p14="http://schemas.microsoft.com/office/powerpoint/2010/main" val="33813104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FB38C-7B02-4653-8364-4DF23E4A6AA4}"/>
              </a:ext>
            </a:extLst>
          </p:cNvPr>
          <p:cNvSpPr>
            <a:spLocks noGrp="1"/>
          </p:cNvSpPr>
          <p:nvPr>
            <p:ph type="title"/>
          </p:nvPr>
        </p:nvSpPr>
        <p:spPr/>
        <p:txBody>
          <a:bodyPr>
            <a:noAutofit/>
          </a:bodyPr>
          <a:lstStyle/>
          <a:p>
            <a:r>
              <a:rPr lang="en-US" sz="3200" dirty="0"/>
              <a:t>One idea to fix these errors might be to check whether the “snap” point is on a segment, but there are queries that occur where the result </a:t>
            </a:r>
            <a:r>
              <a:rPr lang="en-US" sz="3200" dirty="0" smtClean="0"/>
              <a:t>would be </a:t>
            </a:r>
            <a:r>
              <a:rPr lang="en-US" sz="3200" dirty="0"/>
              <a:t>on neither segment. For example:</a:t>
            </a:r>
          </a:p>
        </p:txBody>
      </p:sp>
      <p:pic>
        <p:nvPicPr>
          <p:cNvPr id="4" name="Picture 3">
            <a:extLst>
              <a:ext uri="{FF2B5EF4-FFF2-40B4-BE49-F238E27FC236}">
                <a16:creationId xmlns:a16="http://schemas.microsoft.com/office/drawing/2014/main" id="{2A0211A7-9673-4BAB-A924-EE3FE8820555}"/>
              </a:ext>
            </a:extLst>
          </p:cNvPr>
          <p:cNvPicPr>
            <a:picLocks noChangeAspect="1"/>
          </p:cNvPicPr>
          <p:nvPr/>
        </p:nvPicPr>
        <p:blipFill>
          <a:blip r:embed="rId2"/>
          <a:stretch>
            <a:fillRect/>
          </a:stretch>
        </p:blipFill>
        <p:spPr>
          <a:xfrm>
            <a:off x="2693795" y="2007919"/>
            <a:ext cx="5676000" cy="4262400"/>
          </a:xfrm>
          <a:prstGeom prst="rect">
            <a:avLst/>
          </a:prstGeom>
        </p:spPr>
      </p:pic>
    </p:spTree>
    <p:extLst>
      <p:ext uri="{BB962C8B-B14F-4D97-AF65-F5344CB8AC3E}">
        <p14:creationId xmlns:p14="http://schemas.microsoft.com/office/powerpoint/2010/main" val="31940855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AA1D6B2-8875-4579-B0B3-F41AAC2741DE}"/>
              </a:ext>
            </a:extLst>
          </p:cNvPr>
          <p:cNvCxnSpPr/>
          <p:nvPr/>
        </p:nvCxnSpPr>
        <p:spPr>
          <a:xfrm>
            <a:off x="1000356" y="28804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B4CE47A1-D3DC-420D-9418-3981706E05F6}"/>
              </a:ext>
            </a:extLst>
          </p:cNvPr>
          <p:cNvSpPr/>
          <p:nvPr/>
        </p:nvSpPr>
        <p:spPr>
          <a:xfrm>
            <a:off x="1360280" y="2170336"/>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E6C75FC-D546-417B-8B75-AA93849D5FD1}"/>
              </a:ext>
            </a:extLst>
          </p:cNvPr>
          <p:cNvSpPr/>
          <p:nvPr/>
        </p:nvSpPr>
        <p:spPr>
          <a:xfrm>
            <a:off x="2578437" y="2494716"/>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2F03D74F-77A0-4FBC-8473-2512C40D174B}"/>
              </a:ext>
            </a:extLst>
          </p:cNvPr>
          <p:cNvCxnSpPr>
            <a:cxnSpLocks/>
            <a:endCxn id="7" idx="2"/>
          </p:cNvCxnSpPr>
          <p:nvPr/>
        </p:nvCxnSpPr>
        <p:spPr>
          <a:xfrm>
            <a:off x="1606207" y="2336457"/>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0F4E6C-C9C3-47B4-9E86-1744FC0C1046}"/>
              </a:ext>
            </a:extLst>
          </p:cNvPr>
          <p:cNvCxnSpPr>
            <a:cxnSpLocks/>
            <a:stCxn id="6" idx="5"/>
            <a:endCxn id="18" idx="1"/>
          </p:cNvCxnSpPr>
          <p:nvPr/>
        </p:nvCxnSpPr>
        <p:spPr>
          <a:xfrm>
            <a:off x="1576160" y="2386216"/>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51F08D5-F3AA-4384-8F40-FC76C5C54E6A}"/>
              </a:ext>
            </a:extLst>
          </p:cNvPr>
          <p:cNvCxnSpPr/>
          <p:nvPr/>
        </p:nvCxnSpPr>
        <p:spPr>
          <a:xfrm>
            <a:off x="3198807" y="38532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CDE15B04-856A-431B-A062-2C61CA44EFA2}"/>
              </a:ext>
            </a:extLst>
          </p:cNvPr>
          <p:cNvSpPr/>
          <p:nvPr/>
        </p:nvSpPr>
        <p:spPr>
          <a:xfrm>
            <a:off x="2173947" y="32841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E9F69C93-B1EC-4F31-910B-151F4CCC57CD}"/>
              </a:ext>
            </a:extLst>
          </p:cNvPr>
          <p:cNvCxnSpPr/>
          <p:nvPr/>
        </p:nvCxnSpPr>
        <p:spPr>
          <a:xfrm>
            <a:off x="1576160" y="2373809"/>
            <a:ext cx="2198451" cy="972766"/>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1072E20-D50D-4B6F-82EA-5DA2492FB8CC}"/>
              </a:ext>
            </a:extLst>
          </p:cNvPr>
          <p:cNvCxnSpPr/>
          <p:nvPr/>
        </p:nvCxnSpPr>
        <p:spPr>
          <a:xfrm>
            <a:off x="8630739" y="2456234"/>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6E2877E3-6CF5-43E2-B562-D43091C0B529}"/>
              </a:ext>
            </a:extLst>
          </p:cNvPr>
          <p:cNvSpPr/>
          <p:nvPr/>
        </p:nvSpPr>
        <p:spPr>
          <a:xfrm>
            <a:off x="9949578" y="2706474"/>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CCB4CEC-BC07-419C-B20A-AFBD03812F0B}"/>
              </a:ext>
            </a:extLst>
          </p:cNvPr>
          <p:cNvSpPr/>
          <p:nvPr/>
        </p:nvSpPr>
        <p:spPr>
          <a:xfrm>
            <a:off x="11167735" y="3030854"/>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D271A044-27A2-4EA8-B054-A2BDB64F90D7}"/>
              </a:ext>
            </a:extLst>
          </p:cNvPr>
          <p:cNvCxnSpPr>
            <a:cxnSpLocks/>
            <a:endCxn id="30" idx="2"/>
          </p:cNvCxnSpPr>
          <p:nvPr/>
        </p:nvCxnSpPr>
        <p:spPr>
          <a:xfrm>
            <a:off x="10195505" y="2872595"/>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48F8287-69E0-4ACF-AD54-614278ABDF57}"/>
              </a:ext>
            </a:extLst>
          </p:cNvPr>
          <p:cNvCxnSpPr>
            <a:cxnSpLocks/>
            <a:stCxn id="29" idx="5"/>
            <a:endCxn id="34" idx="1"/>
          </p:cNvCxnSpPr>
          <p:nvPr/>
        </p:nvCxnSpPr>
        <p:spPr>
          <a:xfrm>
            <a:off x="10165458" y="2922354"/>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5CF19DE-33D3-4399-ABF1-7952A87DDFD5}"/>
              </a:ext>
            </a:extLst>
          </p:cNvPr>
          <p:cNvCxnSpPr/>
          <p:nvPr/>
        </p:nvCxnSpPr>
        <p:spPr>
          <a:xfrm>
            <a:off x="10829190" y="3429000"/>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9789CED3-C375-4C3A-9616-F43A993F70F1}"/>
              </a:ext>
            </a:extLst>
          </p:cNvPr>
          <p:cNvSpPr/>
          <p:nvPr/>
        </p:nvSpPr>
        <p:spPr>
          <a:xfrm>
            <a:off x="10763245" y="3820291"/>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5F089799-7F7C-4B1A-8455-C6BDCBF05123}"/>
              </a:ext>
            </a:extLst>
          </p:cNvPr>
          <p:cNvCxnSpPr>
            <a:cxnSpLocks/>
          </p:cNvCxnSpPr>
          <p:nvPr/>
        </p:nvCxnSpPr>
        <p:spPr>
          <a:xfrm>
            <a:off x="10076037" y="2903459"/>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4964D9D-6AF2-4E0B-A26F-F110EB09E7A1}"/>
              </a:ext>
            </a:extLst>
          </p:cNvPr>
          <p:cNvCxnSpPr>
            <a:cxnSpLocks/>
            <a:stCxn id="7" idx="3"/>
            <a:endCxn id="18" idx="7"/>
          </p:cNvCxnSpPr>
          <p:nvPr/>
        </p:nvCxnSpPr>
        <p:spPr>
          <a:xfrm flipH="1">
            <a:off x="2389827" y="2710596"/>
            <a:ext cx="225649" cy="610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7F42E11-6986-40DE-885C-D833CB1D8BF5}"/>
              </a:ext>
            </a:extLst>
          </p:cNvPr>
          <p:cNvCxnSpPr>
            <a:cxnSpLocks/>
          </p:cNvCxnSpPr>
          <p:nvPr/>
        </p:nvCxnSpPr>
        <p:spPr>
          <a:xfrm flipH="1">
            <a:off x="11081144" y="3176958"/>
            <a:ext cx="173182" cy="379759"/>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C0B3B4A-9BCC-4C68-9C03-1D379AAEDA14}"/>
              </a:ext>
            </a:extLst>
          </p:cNvPr>
          <p:cNvCxnSpPr/>
          <p:nvPr/>
        </p:nvCxnSpPr>
        <p:spPr>
          <a:xfrm>
            <a:off x="4625317" y="24232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21727ECC-2BAA-4431-80EB-2A76F62E34CF}"/>
              </a:ext>
            </a:extLst>
          </p:cNvPr>
          <p:cNvSpPr/>
          <p:nvPr/>
        </p:nvSpPr>
        <p:spPr>
          <a:xfrm>
            <a:off x="5944156" y="2673495"/>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83C90A42-E4E9-4329-AFC4-CBC17049AC2E}"/>
              </a:ext>
            </a:extLst>
          </p:cNvPr>
          <p:cNvSpPr/>
          <p:nvPr/>
        </p:nvSpPr>
        <p:spPr>
          <a:xfrm>
            <a:off x="7162313" y="2997875"/>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8CF03900-E3D7-40CD-9CFA-1ECBC5585F21}"/>
              </a:ext>
            </a:extLst>
          </p:cNvPr>
          <p:cNvCxnSpPr>
            <a:cxnSpLocks/>
            <a:endCxn id="45" idx="2"/>
          </p:cNvCxnSpPr>
          <p:nvPr/>
        </p:nvCxnSpPr>
        <p:spPr>
          <a:xfrm>
            <a:off x="6190083" y="2839616"/>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2534467-0EE0-4A8F-AD7B-48B437708D75}"/>
              </a:ext>
            </a:extLst>
          </p:cNvPr>
          <p:cNvCxnSpPr>
            <a:cxnSpLocks/>
            <a:stCxn id="44" idx="5"/>
            <a:endCxn id="49" idx="1"/>
          </p:cNvCxnSpPr>
          <p:nvPr/>
        </p:nvCxnSpPr>
        <p:spPr>
          <a:xfrm>
            <a:off x="6160036" y="2889375"/>
            <a:ext cx="553201" cy="178517"/>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A7F3642-188A-4809-A180-F7748E6A3FA3}"/>
              </a:ext>
            </a:extLst>
          </p:cNvPr>
          <p:cNvCxnSpPr/>
          <p:nvPr/>
        </p:nvCxnSpPr>
        <p:spPr>
          <a:xfrm>
            <a:off x="6823768" y="33960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BA803BAD-CE5D-4BCD-B8E8-D31A2F3A97A3}"/>
              </a:ext>
            </a:extLst>
          </p:cNvPr>
          <p:cNvSpPr/>
          <p:nvPr/>
        </p:nvSpPr>
        <p:spPr>
          <a:xfrm>
            <a:off x="6676198" y="30308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Connector 49">
            <a:extLst>
              <a:ext uri="{FF2B5EF4-FFF2-40B4-BE49-F238E27FC236}">
                <a16:creationId xmlns:a16="http://schemas.microsoft.com/office/drawing/2014/main" id="{2D5EDB95-EBC7-4EFF-8DDA-8679955D295C}"/>
              </a:ext>
            </a:extLst>
          </p:cNvPr>
          <p:cNvCxnSpPr>
            <a:cxnSpLocks/>
          </p:cNvCxnSpPr>
          <p:nvPr/>
        </p:nvCxnSpPr>
        <p:spPr>
          <a:xfrm>
            <a:off x="6070615" y="2870480"/>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7EA15A7-D69D-40A6-92D2-B8E8F69553C1}"/>
              </a:ext>
            </a:extLst>
          </p:cNvPr>
          <p:cNvCxnSpPr>
            <a:cxnSpLocks/>
          </p:cNvCxnSpPr>
          <p:nvPr/>
        </p:nvCxnSpPr>
        <p:spPr>
          <a:xfrm flipH="1">
            <a:off x="6884282" y="3124334"/>
            <a:ext cx="299641"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23672B53-CCD9-47E9-9ADE-57B4AAEBE79F}"/>
              </a:ext>
            </a:extLst>
          </p:cNvPr>
          <p:cNvSpPr txBox="1"/>
          <p:nvPr/>
        </p:nvSpPr>
        <p:spPr>
          <a:xfrm>
            <a:off x="9601918" y="2323887"/>
            <a:ext cx="860877" cy="369332"/>
          </a:xfrm>
          <a:prstGeom prst="rect">
            <a:avLst/>
          </a:prstGeom>
          <a:noFill/>
        </p:spPr>
        <p:txBody>
          <a:bodyPr wrap="none" rtlCol="0">
            <a:spAutoFit/>
          </a:bodyPr>
          <a:lstStyle/>
          <a:p>
            <a:r>
              <a:rPr lang="en-US" dirty="0">
                <a:solidFill>
                  <a:srgbClr val="0070C0"/>
                </a:solidFill>
              </a:rPr>
              <a:t>Vehicle</a:t>
            </a:r>
          </a:p>
        </p:txBody>
      </p:sp>
      <p:sp>
        <p:nvSpPr>
          <p:cNvPr id="58" name="TextBox 57">
            <a:extLst>
              <a:ext uri="{FF2B5EF4-FFF2-40B4-BE49-F238E27FC236}">
                <a16:creationId xmlns:a16="http://schemas.microsoft.com/office/drawing/2014/main" id="{613B3D27-9061-4D5A-949E-7414C8C8BA3C}"/>
              </a:ext>
            </a:extLst>
          </p:cNvPr>
          <p:cNvSpPr txBox="1"/>
          <p:nvPr/>
        </p:nvSpPr>
        <p:spPr>
          <a:xfrm>
            <a:off x="5575759" y="2336457"/>
            <a:ext cx="860877" cy="369332"/>
          </a:xfrm>
          <a:prstGeom prst="rect">
            <a:avLst/>
          </a:prstGeom>
          <a:noFill/>
        </p:spPr>
        <p:txBody>
          <a:bodyPr wrap="none" rtlCol="0">
            <a:spAutoFit/>
          </a:bodyPr>
          <a:lstStyle/>
          <a:p>
            <a:r>
              <a:rPr lang="en-US" dirty="0">
                <a:solidFill>
                  <a:srgbClr val="0070C0"/>
                </a:solidFill>
              </a:rPr>
              <a:t>Vehicle</a:t>
            </a:r>
          </a:p>
        </p:txBody>
      </p:sp>
      <p:sp>
        <p:nvSpPr>
          <p:cNvPr id="59" name="TextBox 58">
            <a:extLst>
              <a:ext uri="{FF2B5EF4-FFF2-40B4-BE49-F238E27FC236}">
                <a16:creationId xmlns:a16="http://schemas.microsoft.com/office/drawing/2014/main" id="{60BAD012-C864-4EBA-9F9E-77D6AAEF1CBA}"/>
              </a:ext>
            </a:extLst>
          </p:cNvPr>
          <p:cNvSpPr txBox="1"/>
          <p:nvPr/>
        </p:nvSpPr>
        <p:spPr>
          <a:xfrm>
            <a:off x="1058164" y="1720357"/>
            <a:ext cx="860877" cy="369332"/>
          </a:xfrm>
          <a:prstGeom prst="rect">
            <a:avLst/>
          </a:prstGeom>
          <a:noFill/>
        </p:spPr>
        <p:txBody>
          <a:bodyPr wrap="none" rtlCol="0">
            <a:spAutoFit/>
          </a:bodyPr>
          <a:lstStyle/>
          <a:p>
            <a:r>
              <a:rPr lang="en-US" dirty="0">
                <a:solidFill>
                  <a:srgbClr val="0070C0"/>
                </a:solidFill>
              </a:rPr>
              <a:t>Vehicle</a:t>
            </a:r>
          </a:p>
        </p:txBody>
      </p:sp>
      <p:sp>
        <p:nvSpPr>
          <p:cNvPr id="60" name="TextBox 59">
            <a:extLst>
              <a:ext uri="{FF2B5EF4-FFF2-40B4-BE49-F238E27FC236}">
                <a16:creationId xmlns:a16="http://schemas.microsoft.com/office/drawing/2014/main" id="{9F887F33-A590-4631-BB56-B3BD9755AEB4}"/>
              </a:ext>
            </a:extLst>
          </p:cNvPr>
          <p:cNvSpPr txBox="1"/>
          <p:nvPr/>
        </p:nvSpPr>
        <p:spPr>
          <a:xfrm>
            <a:off x="2456913" y="2068479"/>
            <a:ext cx="1263487" cy="369332"/>
          </a:xfrm>
          <a:prstGeom prst="rect">
            <a:avLst/>
          </a:prstGeom>
          <a:noFill/>
        </p:spPr>
        <p:txBody>
          <a:bodyPr wrap="none" rtlCol="0">
            <a:spAutoFit/>
          </a:bodyPr>
          <a:lstStyle/>
          <a:p>
            <a:r>
              <a:rPr lang="en-US" dirty="0">
                <a:solidFill>
                  <a:srgbClr val="FF0000"/>
                </a:solidFill>
              </a:rPr>
              <a:t>Look ahead</a:t>
            </a:r>
          </a:p>
        </p:txBody>
      </p:sp>
      <p:sp>
        <p:nvSpPr>
          <p:cNvPr id="61" name="TextBox 60">
            <a:extLst>
              <a:ext uri="{FF2B5EF4-FFF2-40B4-BE49-F238E27FC236}">
                <a16:creationId xmlns:a16="http://schemas.microsoft.com/office/drawing/2014/main" id="{E715CEB5-15D7-4457-BD7A-BE716D80CBDD}"/>
              </a:ext>
            </a:extLst>
          </p:cNvPr>
          <p:cNvSpPr txBox="1"/>
          <p:nvPr/>
        </p:nvSpPr>
        <p:spPr>
          <a:xfrm>
            <a:off x="1023203" y="3629587"/>
            <a:ext cx="1190839" cy="369332"/>
          </a:xfrm>
          <a:prstGeom prst="rect">
            <a:avLst/>
          </a:prstGeom>
          <a:noFill/>
        </p:spPr>
        <p:txBody>
          <a:bodyPr wrap="none" rtlCol="0">
            <a:spAutoFit/>
          </a:bodyPr>
          <a:lstStyle/>
          <a:p>
            <a:r>
              <a:rPr lang="en-US" dirty="0">
                <a:solidFill>
                  <a:srgbClr val="00B050"/>
                </a:solidFill>
              </a:rPr>
              <a:t>Snap point</a:t>
            </a:r>
          </a:p>
        </p:txBody>
      </p:sp>
      <p:sp>
        <p:nvSpPr>
          <p:cNvPr id="2" name="Title 1"/>
          <p:cNvSpPr>
            <a:spLocks noGrp="1"/>
          </p:cNvSpPr>
          <p:nvPr>
            <p:ph type="title"/>
          </p:nvPr>
        </p:nvSpPr>
        <p:spPr/>
        <p:txBody>
          <a:bodyPr>
            <a:noAutofit/>
          </a:bodyPr>
          <a:lstStyle/>
          <a:p>
            <a:r>
              <a:rPr lang="en-US" sz="3200" dirty="0" smtClean="0"/>
              <a:t>In vehicle preview-based control, the ambiguity of the snap point can cause different errors depending on whether the projection is from the path to vehicle, or vehicle to path</a:t>
            </a:r>
            <a:endParaRPr lang="en-US" sz="3200" dirty="0"/>
          </a:p>
        </p:txBody>
      </p:sp>
      <p:sp>
        <p:nvSpPr>
          <p:cNvPr id="3" name="TextBox 2"/>
          <p:cNvSpPr txBox="1"/>
          <p:nvPr/>
        </p:nvSpPr>
        <p:spPr>
          <a:xfrm>
            <a:off x="8405296" y="5701740"/>
            <a:ext cx="3685304" cy="646331"/>
          </a:xfrm>
          <a:prstGeom prst="rect">
            <a:avLst/>
          </a:prstGeom>
          <a:noFill/>
        </p:spPr>
        <p:txBody>
          <a:bodyPr wrap="none" rtlCol="0">
            <a:spAutoFit/>
          </a:bodyPr>
          <a:lstStyle/>
          <a:p>
            <a:r>
              <a:rPr lang="en-US" dirty="0" smtClean="0"/>
              <a:t>Snap is orthogonal to preview,</a:t>
            </a:r>
            <a:br>
              <a:rPr lang="en-US" dirty="0" smtClean="0"/>
            </a:br>
            <a:r>
              <a:rPr lang="en-US" dirty="0" smtClean="0"/>
              <a:t>e.g. projection is from vehicle to path</a:t>
            </a:r>
            <a:endParaRPr lang="en-US" dirty="0"/>
          </a:p>
        </p:txBody>
      </p:sp>
      <p:sp>
        <p:nvSpPr>
          <p:cNvPr id="36" name="TextBox 35"/>
          <p:cNvSpPr txBox="1"/>
          <p:nvPr/>
        </p:nvSpPr>
        <p:spPr>
          <a:xfrm>
            <a:off x="4556774" y="5744482"/>
            <a:ext cx="3685304" cy="646331"/>
          </a:xfrm>
          <a:prstGeom prst="rect">
            <a:avLst/>
          </a:prstGeom>
          <a:noFill/>
        </p:spPr>
        <p:txBody>
          <a:bodyPr wrap="none" rtlCol="0">
            <a:spAutoFit/>
          </a:bodyPr>
          <a:lstStyle/>
          <a:p>
            <a:r>
              <a:rPr lang="en-US" dirty="0" smtClean="0"/>
              <a:t>Snap is orthogonal to path,</a:t>
            </a:r>
            <a:br>
              <a:rPr lang="en-US" dirty="0" smtClean="0"/>
            </a:br>
            <a:r>
              <a:rPr lang="en-US" dirty="0" smtClean="0"/>
              <a:t>e.g. projection is from path to vehicle</a:t>
            </a:r>
            <a:endParaRPr lang="en-US" dirty="0"/>
          </a:p>
        </p:txBody>
      </p:sp>
    </p:spTree>
    <p:extLst>
      <p:ext uri="{BB962C8B-B14F-4D97-AF65-F5344CB8AC3E}">
        <p14:creationId xmlns:p14="http://schemas.microsoft.com/office/powerpoint/2010/main" val="567734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DECF-35B4-445B-8E66-C79C04989746}"/>
              </a:ext>
            </a:extLst>
          </p:cNvPr>
          <p:cNvSpPr>
            <a:spLocks noGrp="1"/>
          </p:cNvSpPr>
          <p:nvPr>
            <p:ph type="title"/>
          </p:nvPr>
        </p:nvSpPr>
        <p:spPr/>
        <p:txBody>
          <a:bodyPr>
            <a:normAutofit fontScale="90000"/>
          </a:bodyPr>
          <a:lstStyle/>
          <a:p>
            <a:r>
              <a:rPr lang="en-US" dirty="0" smtClean="0"/>
              <a:t>When snapping points onto paths, if we include too much of a path, particularly one turned back toward itself, we can get incorrect snap points.</a:t>
            </a:r>
            <a:endParaRPr lang="en-US" dirty="0"/>
          </a:p>
        </p:txBody>
      </p:sp>
      <p:cxnSp>
        <p:nvCxnSpPr>
          <p:cNvPr id="4" name="Straight Connector 3">
            <a:extLst>
              <a:ext uri="{FF2B5EF4-FFF2-40B4-BE49-F238E27FC236}">
                <a16:creationId xmlns:a16="http://schemas.microsoft.com/office/drawing/2014/main" id="{6DD5CA53-69AE-4A78-B7A1-5C7778316654}"/>
              </a:ext>
            </a:extLst>
          </p:cNvPr>
          <p:cNvCxnSpPr/>
          <p:nvPr/>
        </p:nvCxnSpPr>
        <p:spPr>
          <a:xfrm>
            <a:off x="3005847" y="4572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BFF0B24-81BF-4B37-9F0C-F46234016B9B}"/>
              </a:ext>
            </a:extLst>
          </p:cNvPr>
          <p:cNvCxnSpPr/>
          <p:nvPr/>
        </p:nvCxnSpPr>
        <p:spPr>
          <a:xfrm>
            <a:off x="3025302" y="4572000"/>
            <a:ext cx="2071992" cy="8852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6BC3708-FC17-4484-8ACC-27BBF9944BA2}"/>
              </a:ext>
            </a:extLst>
          </p:cNvPr>
          <p:cNvCxnSpPr/>
          <p:nvPr/>
        </p:nvCxnSpPr>
        <p:spPr>
          <a:xfrm flipH="1" flipV="1">
            <a:off x="3842426" y="3258766"/>
            <a:ext cx="1303506" cy="21887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76EA784-57D0-4AC4-B0F9-7A0F643B1C9D}"/>
              </a:ext>
            </a:extLst>
          </p:cNvPr>
          <p:cNvCxnSpPr>
            <a:cxnSpLocks/>
          </p:cNvCxnSpPr>
          <p:nvPr/>
        </p:nvCxnSpPr>
        <p:spPr>
          <a:xfrm>
            <a:off x="3832698" y="3249038"/>
            <a:ext cx="3180945" cy="8463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CA7418-DF07-4F8C-A97D-2409F6383966}"/>
              </a:ext>
            </a:extLst>
          </p:cNvPr>
          <p:cNvCxnSpPr/>
          <p:nvPr/>
        </p:nvCxnSpPr>
        <p:spPr>
          <a:xfrm flipV="1">
            <a:off x="7046070" y="3005847"/>
            <a:ext cx="2428670" cy="10797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4A1009-9AE6-4250-9AE1-513789B01A22}"/>
              </a:ext>
            </a:extLst>
          </p:cNvPr>
          <p:cNvCxnSpPr/>
          <p:nvPr/>
        </p:nvCxnSpPr>
        <p:spPr>
          <a:xfrm flipH="1">
            <a:off x="1566153" y="4572000"/>
            <a:ext cx="1459149" cy="158560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B9831C3-0B3B-4BB1-BDD7-7A5350480424}"/>
              </a:ext>
            </a:extLst>
          </p:cNvPr>
          <p:cNvSpPr/>
          <p:nvPr/>
        </p:nvSpPr>
        <p:spPr>
          <a:xfrm>
            <a:off x="3025302" y="3429000"/>
            <a:ext cx="214009" cy="248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D53622AE-F235-4F98-80CE-2F76DE0A52EB}"/>
              </a:ext>
            </a:extLst>
          </p:cNvPr>
          <p:cNvSpPr/>
          <p:nvPr/>
        </p:nvSpPr>
        <p:spPr>
          <a:xfrm>
            <a:off x="3531140" y="3005847"/>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E878143-078B-40D3-8FA9-BFABBDA1F759}"/>
              </a:ext>
            </a:extLst>
          </p:cNvPr>
          <p:cNvSpPr/>
          <p:nvPr/>
        </p:nvSpPr>
        <p:spPr>
          <a:xfrm>
            <a:off x="2709153" y="4421221"/>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E762DC7F-0317-4B09-9D23-7260D5812091}"/>
              </a:ext>
            </a:extLst>
          </p:cNvPr>
          <p:cNvCxnSpPr/>
          <p:nvPr/>
        </p:nvCxnSpPr>
        <p:spPr>
          <a:xfrm flipH="1" flipV="1">
            <a:off x="7483642" y="2167343"/>
            <a:ext cx="1991098" cy="838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C9C65-6EF2-4E94-8F89-27FFC35952BB}"/>
              </a:ext>
            </a:extLst>
          </p:cNvPr>
          <p:cNvCxnSpPr/>
          <p:nvPr/>
        </p:nvCxnSpPr>
        <p:spPr>
          <a:xfrm flipH="1" flipV="1">
            <a:off x="5097294" y="1816768"/>
            <a:ext cx="2362285" cy="32382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EAEAA72-B865-4062-9250-46ECB3184BD1}"/>
              </a:ext>
            </a:extLst>
          </p:cNvPr>
          <p:cNvCxnSpPr/>
          <p:nvPr/>
        </p:nvCxnSpPr>
        <p:spPr>
          <a:xfrm flipH="1">
            <a:off x="2709153" y="1841467"/>
            <a:ext cx="2388141" cy="927079"/>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3EE668-1C8C-477D-8890-78AC797EABF7}"/>
              </a:ext>
            </a:extLst>
          </p:cNvPr>
          <p:cNvCxnSpPr/>
          <p:nvPr/>
        </p:nvCxnSpPr>
        <p:spPr>
          <a:xfrm flipH="1">
            <a:off x="1299411" y="2768546"/>
            <a:ext cx="1417849" cy="1901252"/>
          </a:xfrm>
          <a:prstGeom prst="line">
            <a:avLst/>
          </a:prstGeom>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D2DC95C-A08C-4A8E-B42E-D4534CBE9EA5}"/>
              </a:ext>
            </a:extLst>
          </p:cNvPr>
          <p:cNvSpPr/>
          <p:nvPr/>
        </p:nvSpPr>
        <p:spPr>
          <a:xfrm>
            <a:off x="2363907" y="2598565"/>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53032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Projecting from a path normally outward</a:t>
            </a:r>
            <a:endParaRPr lang="en-US" dirty="0"/>
          </a:p>
        </p:txBody>
      </p:sp>
    </p:spTree>
    <p:extLst>
      <p:ext uri="{BB962C8B-B14F-4D97-AF65-F5344CB8AC3E}">
        <p14:creationId xmlns:p14="http://schemas.microsoft.com/office/powerpoint/2010/main" val="16690657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common operation is to seek vectors that are normal to a path at given station points</a:t>
            </a:r>
            <a:endParaRPr lang="en-US" dirty="0"/>
          </a:p>
        </p:txBody>
      </p:sp>
      <p:sp>
        <p:nvSpPr>
          <p:cNvPr id="3" name="Content Placeholder 2"/>
          <p:cNvSpPr>
            <a:spLocks noGrp="1"/>
          </p:cNvSpPr>
          <p:nvPr>
            <p:ph idx="1"/>
          </p:nvPr>
        </p:nvSpPr>
        <p:spPr/>
        <p:txBody>
          <a:bodyPr/>
          <a:lstStyle/>
          <a:p>
            <a:pPr marL="0" indent="0">
              <a:buNone/>
            </a:pPr>
            <a:r>
              <a:rPr lang="en-US" dirty="0" smtClean="0"/>
              <a:t>This is used in calculating nearby paths, in projecting paths sideways, and similar operations</a:t>
            </a:r>
            <a:endParaRPr lang="en-US" dirty="0"/>
          </a:p>
        </p:txBody>
      </p:sp>
      <p:pic>
        <p:nvPicPr>
          <p:cNvPr id="4" name="Picture 3"/>
          <p:cNvPicPr>
            <a:picLocks noChangeAspect="1"/>
          </p:cNvPicPr>
          <p:nvPr/>
        </p:nvPicPr>
        <p:blipFill>
          <a:blip r:embed="rId2"/>
          <a:stretch>
            <a:fillRect/>
          </a:stretch>
        </p:blipFill>
        <p:spPr>
          <a:xfrm>
            <a:off x="4390970" y="2691996"/>
            <a:ext cx="5334000" cy="4000500"/>
          </a:xfrm>
          <a:prstGeom prst="rect">
            <a:avLst/>
          </a:prstGeom>
        </p:spPr>
      </p:pic>
    </p:spTree>
    <p:extLst>
      <p:ext uri="{BB962C8B-B14F-4D97-AF65-F5344CB8AC3E}">
        <p14:creationId xmlns:p14="http://schemas.microsoft.com/office/powerpoint/2010/main" val="19924242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519284" cy="2748063"/>
          </a:xfrm>
        </p:spPr>
        <p:txBody>
          <a:bodyPr/>
          <a:lstStyle/>
          <a:p>
            <a:r>
              <a:rPr lang="en-US" dirty="0" smtClean="0"/>
              <a:t>This capability </a:t>
            </a:r>
            <a:r>
              <a:rPr lang="en-US" dirty="0"/>
              <a:t>is implemented in </a:t>
            </a:r>
            <a:r>
              <a:rPr lang="en-US" dirty="0" err="1"/>
              <a:t>fcn_Path_findProjectionHitOntoPath.m</a:t>
            </a:r>
            <a:endParaRPr lang="en-US" dirty="0"/>
          </a:p>
        </p:txBody>
      </p:sp>
      <p:sp>
        <p:nvSpPr>
          <p:cNvPr id="4" name="Text Box 1"/>
          <p:cNvSpPr txBox="1"/>
          <p:nvPr/>
        </p:nvSpPr>
        <p:spPr>
          <a:xfrm>
            <a:off x="7840111" y="739288"/>
            <a:ext cx="3640101" cy="5296809"/>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500" dirty="0">
                <a:solidFill>
                  <a:srgbClr val="0000FF"/>
                </a:solidFill>
                <a:latin typeface="Courier New" panose="02070309020205020404" pitchFamily="49" charset="0"/>
              </a:rPr>
              <a:t>function</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unit_normal_vector_start</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unit_normal_vector_end</a:t>
            </a:r>
            <a:r>
              <a:rPr lang="en-US" sz="500" dirty="0">
                <a:solidFill>
                  <a:srgbClr val="000000"/>
                </a:solidFill>
                <a:latin typeface="Courier New" panose="02070309020205020404" pitchFamily="49" charset="0"/>
              </a:rPr>
              <a:t>] = </a:t>
            </a:r>
            <a:r>
              <a:rPr lang="en-US" sz="500" dirty="0">
                <a:solidFill>
                  <a:srgbClr val="0000FF"/>
                </a:solidFill>
                <a:latin typeface="Courier New" panose="02070309020205020404" pitchFamily="49" charset="0"/>
              </a:rPr>
              <a:t>...</a:t>
            </a:r>
          </a:p>
          <a:p>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fcn_Path_FindOrthogonalPathVectorsAtStations</a:t>
            </a:r>
            <a:r>
              <a:rPr lang="en-US" sz="500" dirty="0">
                <a:solidFill>
                  <a:srgbClr val="000000"/>
                </a:solidFill>
                <a:latin typeface="Courier New" panose="02070309020205020404" pitchFamily="49" charset="0"/>
              </a:rPr>
              <a:t>(</a:t>
            </a:r>
            <a:r>
              <a:rPr lang="en-US" sz="500" dirty="0" err="1">
                <a:solidFill>
                  <a:srgbClr val="000000"/>
                </a:solidFill>
                <a:latin typeface="Courier New" panose="02070309020205020404" pitchFamily="49" charset="0"/>
              </a:rPr>
              <a:t>stations,central_traversal</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varargin</a:t>
            </a:r>
            <a:r>
              <a:rPr lang="en-US" sz="500" dirty="0">
                <a:solidFill>
                  <a:srgbClr val="000000"/>
                </a:solidFill>
                <a:latin typeface="Courier New" panose="02070309020205020404" pitchFamily="49" charset="0"/>
              </a:rPr>
              <a:t>)</a:t>
            </a:r>
          </a:p>
          <a:p>
            <a:r>
              <a:rPr lang="en-US" sz="500" dirty="0">
                <a:solidFill>
                  <a:srgbClr val="000000"/>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endParaRPr lang="en-US" sz="500" dirty="0">
              <a:solidFill>
                <a:srgbClr val="228B22"/>
              </a:solidFill>
              <a:latin typeface="Courier New" panose="02070309020205020404" pitchFamily="49" charset="0"/>
            </a:endParaRPr>
          </a:p>
          <a:p>
            <a:r>
              <a:rPr lang="en-US" sz="500" dirty="0">
                <a:solidFill>
                  <a:srgbClr val="228B22"/>
                </a:solidFill>
                <a:latin typeface="Courier New" panose="02070309020205020404" pitchFamily="49" charset="0"/>
              </a:rPr>
              <a:t>% Given a central traversal and a set of stations along that traversal,</a:t>
            </a:r>
          </a:p>
          <a:p>
            <a:r>
              <a:rPr lang="en-US" sz="500" dirty="0">
                <a:solidFill>
                  <a:srgbClr val="228B22"/>
                </a:solidFill>
                <a:latin typeface="Courier New" panose="02070309020205020404" pitchFamily="49" charset="0"/>
              </a:rPr>
              <a:t>% finds the unit normal vector on the central </a:t>
            </a:r>
            <a:r>
              <a:rPr lang="en-US" sz="500" dirty="0" err="1">
                <a:solidFill>
                  <a:srgbClr val="228B22"/>
                </a:solidFill>
                <a:latin typeface="Courier New" panose="02070309020205020404" pitchFamily="49" charset="0"/>
              </a:rPr>
              <a:t>traveral</a:t>
            </a:r>
            <a:r>
              <a:rPr lang="en-US" sz="500" dirty="0">
                <a:solidFill>
                  <a:srgbClr val="228B22"/>
                </a:solidFill>
                <a:latin typeface="Courier New" panose="02070309020205020404" pitchFamily="49" charset="0"/>
              </a:rPr>
              <a:t> at each station</a:t>
            </a:r>
          </a:p>
          <a:p>
            <a:r>
              <a:rPr lang="en-US" sz="500" dirty="0">
                <a:solidFill>
                  <a:srgbClr val="228B22"/>
                </a:solidFill>
                <a:latin typeface="Courier New" panose="02070309020205020404" pitchFamily="49" charset="0"/>
              </a:rPr>
              <a:t>%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FORMAT: </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unit_normal_vector_start</a:t>
            </a:r>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stations,central_traversal</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INPUTS: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stations: an N x 1 vector containing the station on the central</a:t>
            </a:r>
          </a:p>
          <a:p>
            <a:r>
              <a:rPr lang="en-US" sz="500" dirty="0">
                <a:solidFill>
                  <a:srgbClr val="228B22"/>
                </a:solidFill>
                <a:latin typeface="Courier New" panose="02070309020205020404" pitchFamily="49" charset="0"/>
              </a:rPr>
              <a:t>%      traversal where the projections should take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central_traversal</a:t>
            </a:r>
            <a:r>
              <a:rPr lang="en-US" sz="500" dirty="0">
                <a:solidFill>
                  <a:srgbClr val="228B22"/>
                </a:solidFill>
                <a:latin typeface="Courier New" panose="02070309020205020404" pitchFamily="49" charset="0"/>
              </a:rPr>
              <a:t>: a traversal structure that specifies the path</a:t>
            </a:r>
          </a:p>
          <a:p>
            <a:r>
              <a:rPr lang="en-US" sz="500" dirty="0">
                <a:solidFill>
                  <a:srgbClr val="228B22"/>
                </a:solidFill>
                <a:latin typeface="Courier New" panose="02070309020205020404" pitchFamily="49" charset="0"/>
              </a:rPr>
              <a:t>%      where projections to other paths are taking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(OPTIONAL INPUTS)</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a flag to indicate which type of projection is</a:t>
            </a:r>
          </a:p>
          <a:p>
            <a:r>
              <a:rPr lang="en-US" sz="500" dirty="0">
                <a:solidFill>
                  <a:srgbClr val="228B22"/>
                </a:solidFill>
                <a:latin typeface="Courier New" panose="02070309020205020404" pitchFamily="49" charset="0"/>
              </a:rPr>
              <a:t>%      used, especially when stations are located at the end-points of</a:t>
            </a:r>
          </a:p>
          <a:p>
            <a:r>
              <a:rPr lang="en-US" sz="500" dirty="0">
                <a:solidFill>
                  <a:srgbClr val="228B22"/>
                </a:solidFill>
                <a:latin typeface="Courier New" panose="02070309020205020404" pitchFamily="49" charset="0"/>
              </a:rPr>
              <a:t>%      segments within the </a:t>
            </a:r>
            <a:r>
              <a:rPr lang="en-US" sz="500" dirty="0" err="1">
                <a:solidFill>
                  <a:srgbClr val="228B22"/>
                </a:solidFill>
                <a:latin typeface="Courier New" panose="02070309020205020404" pitchFamily="49" charset="0"/>
              </a:rPr>
              <a:t>nearby_traversal</a:t>
            </a:r>
            <a:r>
              <a:rPr lang="en-US" sz="500" dirty="0">
                <a:solidFill>
                  <a:srgbClr val="228B22"/>
                </a:solidFill>
                <a:latin typeface="Courier New" panose="02070309020205020404" pitchFamily="49" charset="0"/>
              </a:rPr>
              <a:t>. When stations are at the</a:t>
            </a:r>
          </a:p>
          <a:p>
            <a:r>
              <a:rPr lang="en-US" sz="500" dirty="0">
                <a:solidFill>
                  <a:srgbClr val="228B22"/>
                </a:solidFill>
                <a:latin typeface="Courier New" panose="02070309020205020404" pitchFamily="49" charset="0"/>
              </a:rPr>
              <a:t>%      end-points of segments, the normal vector is undefined as it depends</a:t>
            </a:r>
          </a:p>
          <a:p>
            <a:r>
              <a:rPr lang="en-US" sz="500" dirty="0">
                <a:solidFill>
                  <a:srgbClr val="228B22"/>
                </a:solidFill>
                <a:latin typeface="Courier New" panose="02070309020205020404" pitchFamily="49" charset="0"/>
              </a:rPr>
              <a:t>%      on whether to use the prior or subsequent segment, or some</a:t>
            </a:r>
          </a:p>
          <a:p>
            <a:r>
              <a:rPr lang="en-US" sz="500" dirty="0">
                <a:solidFill>
                  <a:srgbClr val="228B22"/>
                </a:solidFill>
                <a:latin typeface="Courier New" panose="02070309020205020404" pitchFamily="49" charset="0"/>
              </a:rPr>
              <a:t>%      combination of these.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Note that the very first point always uses projections from the</a:t>
            </a:r>
          </a:p>
          <a:p>
            <a:r>
              <a:rPr lang="en-US" sz="500" dirty="0">
                <a:solidFill>
                  <a:srgbClr val="228B22"/>
                </a:solidFill>
                <a:latin typeface="Courier New" panose="02070309020205020404" pitchFamily="49" charset="0"/>
              </a:rPr>
              <a:t>%      following </a:t>
            </a:r>
            <a:r>
              <a:rPr lang="en-US" sz="500" dirty="0" err="1">
                <a:solidFill>
                  <a:srgbClr val="228B22"/>
                </a:solidFill>
                <a:latin typeface="Courier New" panose="02070309020205020404" pitchFamily="49" charset="0"/>
              </a:rPr>
              <a:t>segement</a:t>
            </a:r>
            <a:r>
              <a:rPr lang="en-US" sz="500" dirty="0">
                <a:solidFill>
                  <a:srgbClr val="228B22"/>
                </a:solidFill>
                <a:latin typeface="Courier New" panose="02070309020205020404" pitchFamily="49" charset="0"/>
              </a:rPr>
              <a:t>, and the very last point always uses the prior.</a:t>
            </a:r>
          </a:p>
          <a:p>
            <a:r>
              <a:rPr lang="en-US" sz="500" dirty="0">
                <a:solidFill>
                  <a:srgbClr val="228B22"/>
                </a:solidFill>
                <a:latin typeface="Courier New" panose="02070309020205020404" pitchFamily="49" charset="0"/>
              </a:rPr>
              <a:t>%      Otherwise, the flag determines behaviors for endpoints of internal</a:t>
            </a:r>
          </a:p>
          <a:p>
            <a:r>
              <a:rPr lang="en-US" sz="500" dirty="0">
                <a:solidFill>
                  <a:srgbClr val="228B22"/>
                </a:solidFill>
                <a:latin typeface="Courier New" panose="02070309020205020404" pitchFamily="49" charset="0"/>
              </a:rPr>
              <a:t>%      segments. The options include: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1;  % This is the default, and indicates</a:t>
            </a:r>
          </a:p>
          <a:p>
            <a:r>
              <a:rPr lang="en-US" sz="500" dirty="0">
                <a:solidFill>
                  <a:srgbClr val="228B22"/>
                </a:solidFill>
                <a:latin typeface="Courier New" panose="02070309020205020404" pitchFamily="49" charset="0"/>
              </a:rPr>
              <a:t>%          that the orthogonal projection of an endpoint is created by the</a:t>
            </a:r>
          </a:p>
          <a:p>
            <a:r>
              <a:rPr lang="en-US" sz="500" dirty="0">
                <a:solidFill>
                  <a:srgbClr val="228B22"/>
                </a:solidFill>
                <a:latin typeface="Courier New" panose="02070309020205020404" pitchFamily="49" charset="0"/>
              </a:rPr>
              <a:t>%          PRIOR segment leading up to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2;  % This indicates that the orthogonal</a:t>
            </a:r>
          </a:p>
          <a:p>
            <a:r>
              <a:rPr lang="en-US" sz="500" dirty="0">
                <a:solidFill>
                  <a:srgbClr val="228B22"/>
                </a:solidFill>
                <a:latin typeface="Courier New" panose="02070309020205020404" pitchFamily="49" charset="0"/>
              </a:rPr>
              <a:t>%          projection of an endpoint is created by the FOLLOWING segment</a:t>
            </a:r>
          </a:p>
          <a:p>
            <a:r>
              <a:rPr lang="en-US" sz="500" dirty="0">
                <a:solidFill>
                  <a:srgbClr val="228B22"/>
                </a:solidFill>
                <a:latin typeface="Courier New" panose="02070309020205020404" pitchFamily="49" charset="0"/>
              </a:rPr>
              <a:t>%          after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3;  % This indicates that the orthogonal</a:t>
            </a:r>
          </a:p>
          <a:p>
            <a:r>
              <a:rPr lang="en-US" sz="500" dirty="0">
                <a:solidFill>
                  <a:srgbClr val="228B22"/>
                </a:solidFill>
                <a:latin typeface="Courier New" panose="02070309020205020404" pitchFamily="49" charset="0"/>
              </a:rPr>
              <a:t>%          projection, ONLY if the station query falls at the joining point</a:t>
            </a:r>
          </a:p>
          <a:p>
            <a:r>
              <a:rPr lang="en-US" sz="500" dirty="0">
                <a:solidFill>
                  <a:srgbClr val="228B22"/>
                </a:solidFill>
                <a:latin typeface="Courier New" panose="02070309020205020404" pitchFamily="49" charset="0"/>
              </a:rPr>
              <a:t>%          between two segments (e.g. is on the "joint"), then the</a:t>
            </a:r>
          </a:p>
          <a:p>
            <a:r>
              <a:rPr lang="en-US" sz="500" dirty="0">
                <a:solidFill>
                  <a:srgbClr val="228B22"/>
                </a:solidFill>
                <a:latin typeface="Courier New" panose="02070309020205020404" pitchFamily="49" charset="0"/>
              </a:rPr>
              <a:t>%          projection is created by averaging the vector projections</a:t>
            </a:r>
          </a:p>
          <a:p>
            <a:r>
              <a:rPr lang="en-US" sz="500" dirty="0">
                <a:solidFill>
                  <a:srgbClr val="228B22"/>
                </a:solidFill>
                <a:latin typeface="Courier New" panose="02070309020205020404" pitchFamily="49" charset="0"/>
              </a:rPr>
              <a:t>%          created from the PRIOR segment and FOLLOWING segment.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4;  % This indicates that the orthogonal</a:t>
            </a:r>
          </a:p>
          <a:p>
            <a:r>
              <a:rPr lang="en-US" sz="500" dirty="0">
                <a:solidFill>
                  <a:srgbClr val="228B22"/>
                </a:solidFill>
                <a:latin typeface="Courier New" panose="02070309020205020404" pitchFamily="49" charset="0"/>
              </a:rPr>
              <a:t>%          projections along segments should be calculated at the midpoints</a:t>
            </a:r>
          </a:p>
          <a:p>
            <a:r>
              <a:rPr lang="en-US" sz="500" dirty="0">
                <a:solidFill>
                  <a:srgbClr val="228B22"/>
                </a:solidFill>
                <a:latin typeface="Courier New" panose="02070309020205020404" pitchFamily="49" charset="0"/>
              </a:rPr>
              <a:t>%          of each segment, and then for each station </a:t>
            </a:r>
            <a:r>
              <a:rPr lang="en-US" sz="500" dirty="0" err="1">
                <a:solidFill>
                  <a:srgbClr val="228B22"/>
                </a:solidFill>
                <a:latin typeface="Courier New" panose="02070309020205020404" pitchFamily="49" charset="0"/>
              </a:rPr>
              <a:t>qeuary</a:t>
            </a:r>
            <a:r>
              <a:rPr lang="en-US" sz="500" dirty="0">
                <a:solidFill>
                  <a:srgbClr val="228B22"/>
                </a:solidFill>
                <a:latin typeface="Courier New" panose="02070309020205020404" pitchFamily="49" charset="0"/>
              </a:rPr>
              <a:t>, the vector</a:t>
            </a:r>
          </a:p>
          <a:p>
            <a:r>
              <a:rPr lang="en-US" sz="500" dirty="0">
                <a:solidFill>
                  <a:srgbClr val="228B22"/>
                </a:solidFill>
                <a:latin typeface="Courier New" panose="02070309020205020404" pitchFamily="49" charset="0"/>
              </a:rPr>
              <a:t>%          projections are interpolated from their prior and subsequent</a:t>
            </a:r>
          </a:p>
          <a:p>
            <a:r>
              <a:rPr lang="en-US" sz="500" dirty="0">
                <a:solidFill>
                  <a:srgbClr val="228B22"/>
                </a:solidFill>
                <a:latin typeface="Courier New" panose="02070309020205020404" pitchFamily="49" charset="0"/>
              </a:rPr>
              <a:t>%          vectors.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 a figure number to plot results. Turns debugging on.</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OUTPUTS: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a:t>
            </a:r>
            <a:r>
              <a:rPr lang="en-US" sz="500" dirty="0">
                <a:solidFill>
                  <a:srgbClr val="228B22"/>
                </a:solidFill>
                <a:latin typeface="Courier New" panose="02070309020205020404" pitchFamily="49" charset="0"/>
              </a:rPr>
              <a:t> start: a Nx2 vector containing [X1 Y1]</a:t>
            </a:r>
          </a:p>
          <a:p>
            <a:r>
              <a:rPr lang="en-US" sz="500" dirty="0">
                <a:solidFill>
                  <a:srgbClr val="228B22"/>
                </a:solidFill>
                <a:latin typeface="Courier New" panose="02070309020205020404" pitchFamily="49" charset="0"/>
              </a:rPr>
              <a:t>%      coordinates as columns, where the [X1 Y1] represents the location of</a:t>
            </a:r>
          </a:p>
          <a:p>
            <a:r>
              <a:rPr lang="en-US" sz="500" dirty="0">
                <a:solidFill>
                  <a:srgbClr val="228B22"/>
                </a:solidFill>
                <a:latin typeface="Courier New" panose="02070309020205020404" pitchFamily="49" charset="0"/>
              </a:rPr>
              <a:t>%      the start point of the vector, on the path.</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a Nx2 vector containing the [X2 Y2] location</a:t>
            </a:r>
          </a:p>
          <a:p>
            <a:r>
              <a:rPr lang="en-US" sz="500" dirty="0">
                <a:solidFill>
                  <a:srgbClr val="228B22"/>
                </a:solidFill>
                <a:latin typeface="Courier New" panose="02070309020205020404" pitchFamily="49" charset="0"/>
              </a:rPr>
              <a:t>%      of the end point of the unit vector. On both outputs, there are N</a:t>
            </a:r>
          </a:p>
          <a:p>
            <a:r>
              <a:rPr lang="en-US" sz="500" dirty="0">
                <a:solidFill>
                  <a:srgbClr val="228B22"/>
                </a:solidFill>
                <a:latin typeface="Courier New" panose="02070309020205020404" pitchFamily="49" charset="0"/>
              </a:rPr>
              <a:t>%      rows, one row for each station.</a:t>
            </a:r>
          </a:p>
          <a:p>
            <a:r>
              <a:rPr lang="en-US" sz="500" dirty="0">
                <a:solidFill>
                  <a:srgbClr val="228B22"/>
                </a:solidFill>
                <a:latin typeface="Courier New" panose="02070309020205020404" pitchFamily="49" charset="0"/>
              </a:rPr>
              <a:t>%</a:t>
            </a:r>
          </a:p>
        </p:txBody>
      </p:sp>
    </p:spTree>
    <p:extLst>
      <p:ext uri="{BB962C8B-B14F-4D97-AF65-F5344CB8AC3E}">
        <p14:creationId xmlns:p14="http://schemas.microsoft.com/office/powerpoint/2010/main" val="22272770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Here are some examples:</a:t>
            </a:r>
            <a:endParaRPr lang="en-US" dirty="0"/>
          </a:p>
        </p:txBody>
      </p:sp>
      <p:sp>
        <p:nvSpPr>
          <p:cNvPr id="3" name="Content Placeholder 2"/>
          <p:cNvSpPr>
            <a:spLocks noGrp="1"/>
          </p:cNvSpPr>
          <p:nvPr>
            <p:ph idx="1"/>
          </p:nvPr>
        </p:nvSpPr>
        <p:spPr/>
        <p:txBody>
          <a:bodyPr>
            <a:normAutofit/>
          </a:bodyPr>
          <a:lstStyle/>
          <a:p>
            <a:pPr marL="0" indent="0">
              <a:buNone/>
            </a:pPr>
            <a:r>
              <a:rPr lang="en-US" sz="1600" dirty="0"/>
              <a:t>See: </a:t>
            </a:r>
            <a:r>
              <a:rPr lang="en-US" sz="1600" dirty="0" err="1"/>
              <a:t>script_test_fcn_Path_FindOrthogonalPathVectorsAtStations.m</a:t>
            </a:r>
            <a:endParaRPr lang="en-US" sz="1600" dirty="0"/>
          </a:p>
        </p:txBody>
      </p:sp>
      <p:pic>
        <p:nvPicPr>
          <p:cNvPr id="4" name="Picture 3"/>
          <p:cNvPicPr>
            <a:picLocks noChangeAspect="1"/>
          </p:cNvPicPr>
          <p:nvPr/>
        </p:nvPicPr>
        <p:blipFill>
          <a:blip r:embed="rId2"/>
          <a:stretch>
            <a:fillRect/>
          </a:stretch>
        </p:blipFill>
        <p:spPr>
          <a:xfrm>
            <a:off x="215386" y="2311400"/>
            <a:ext cx="3657600" cy="2743200"/>
          </a:xfrm>
          <a:prstGeom prst="rect">
            <a:avLst/>
          </a:prstGeom>
        </p:spPr>
      </p:pic>
      <p:pic>
        <p:nvPicPr>
          <p:cNvPr id="5" name="Picture 4"/>
          <p:cNvPicPr>
            <a:picLocks noChangeAspect="1"/>
          </p:cNvPicPr>
          <p:nvPr/>
        </p:nvPicPr>
        <p:blipFill>
          <a:blip r:embed="rId3"/>
          <a:stretch>
            <a:fillRect/>
          </a:stretch>
        </p:blipFill>
        <p:spPr>
          <a:xfrm>
            <a:off x="3727633" y="2311400"/>
            <a:ext cx="3657600" cy="2743200"/>
          </a:xfrm>
          <a:prstGeom prst="rect">
            <a:avLst/>
          </a:prstGeom>
        </p:spPr>
      </p:pic>
      <p:pic>
        <p:nvPicPr>
          <p:cNvPr id="6" name="Picture 5"/>
          <p:cNvPicPr>
            <a:picLocks noChangeAspect="1"/>
          </p:cNvPicPr>
          <p:nvPr/>
        </p:nvPicPr>
        <p:blipFill>
          <a:blip r:embed="rId4"/>
          <a:stretch>
            <a:fillRect/>
          </a:stretch>
        </p:blipFill>
        <p:spPr>
          <a:xfrm>
            <a:off x="7239881" y="2311400"/>
            <a:ext cx="3657600" cy="2743200"/>
          </a:xfrm>
          <a:prstGeom prst="rect">
            <a:avLst/>
          </a:prstGeom>
        </p:spPr>
      </p:pic>
    </p:spTree>
    <p:extLst>
      <p:ext uri="{BB962C8B-B14F-4D97-AF65-F5344CB8AC3E}">
        <p14:creationId xmlns:p14="http://schemas.microsoft.com/office/powerpoint/2010/main" val="21918906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Particularly at </a:t>
            </a:r>
            <a:r>
              <a:rPr lang="en-US" sz="3200" dirty="0" smtClean="0"/>
              <a:t>an internal </a:t>
            </a:r>
            <a:r>
              <a:rPr lang="en-US" sz="3200" dirty="0"/>
              <a:t>vertex, it can be very unclear </a:t>
            </a:r>
            <a:r>
              <a:rPr lang="en-US" sz="3200" dirty="0" smtClean="0"/>
              <a:t>what to use as a normal vector. </a:t>
            </a:r>
            <a:r>
              <a:rPr lang="en-US" sz="3200" dirty="0"/>
              <a:t>Here are 4 options that 1) use previous, 2) use following, 3) average both only at vertex, and 4) average everywhere</a:t>
            </a:r>
          </a:p>
        </p:txBody>
      </p:sp>
      <p:pic>
        <p:nvPicPr>
          <p:cNvPr id="7" name="Picture 6"/>
          <p:cNvPicPr>
            <a:picLocks noChangeAspect="1"/>
          </p:cNvPicPr>
          <p:nvPr/>
        </p:nvPicPr>
        <p:blipFill>
          <a:blip r:embed="rId2"/>
          <a:stretch>
            <a:fillRect/>
          </a:stretch>
        </p:blipFill>
        <p:spPr>
          <a:xfrm>
            <a:off x="8837254" y="2829759"/>
            <a:ext cx="3291840" cy="2468880"/>
          </a:xfrm>
          <a:prstGeom prst="rect">
            <a:avLst/>
          </a:prstGeom>
        </p:spPr>
      </p:pic>
      <p:pic>
        <p:nvPicPr>
          <p:cNvPr id="8" name="Picture 7"/>
          <p:cNvPicPr>
            <a:picLocks noChangeAspect="1"/>
          </p:cNvPicPr>
          <p:nvPr/>
        </p:nvPicPr>
        <p:blipFill>
          <a:blip r:embed="rId3"/>
          <a:stretch>
            <a:fillRect/>
          </a:stretch>
        </p:blipFill>
        <p:spPr>
          <a:xfrm>
            <a:off x="5802211" y="2829759"/>
            <a:ext cx="3291840" cy="2468880"/>
          </a:xfrm>
          <a:prstGeom prst="rect">
            <a:avLst/>
          </a:prstGeom>
        </p:spPr>
      </p:pic>
      <p:pic>
        <p:nvPicPr>
          <p:cNvPr id="9" name="Picture 8"/>
          <p:cNvPicPr>
            <a:picLocks noChangeAspect="1"/>
          </p:cNvPicPr>
          <p:nvPr/>
        </p:nvPicPr>
        <p:blipFill>
          <a:blip r:embed="rId4"/>
          <a:stretch>
            <a:fillRect/>
          </a:stretch>
        </p:blipFill>
        <p:spPr>
          <a:xfrm>
            <a:off x="2969157" y="2829759"/>
            <a:ext cx="3291840" cy="2468880"/>
          </a:xfrm>
          <a:prstGeom prst="rect">
            <a:avLst/>
          </a:prstGeom>
        </p:spPr>
      </p:pic>
      <p:pic>
        <p:nvPicPr>
          <p:cNvPr id="10" name="Picture 9"/>
          <p:cNvPicPr>
            <a:picLocks noChangeAspect="1"/>
          </p:cNvPicPr>
          <p:nvPr/>
        </p:nvPicPr>
        <p:blipFill>
          <a:blip r:embed="rId5"/>
          <a:stretch>
            <a:fillRect/>
          </a:stretch>
        </p:blipFill>
        <p:spPr>
          <a:xfrm>
            <a:off x="30388" y="2829759"/>
            <a:ext cx="3291840" cy="2468880"/>
          </a:xfrm>
          <a:prstGeom prst="rect">
            <a:avLst/>
          </a:prstGeom>
        </p:spPr>
      </p:pic>
    </p:spTree>
    <p:extLst>
      <p:ext uri="{BB962C8B-B14F-4D97-AF65-F5344CB8AC3E}">
        <p14:creationId xmlns:p14="http://schemas.microsoft.com/office/powerpoint/2010/main" val="2894440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70469-4FD7-4A28-A22A-FEA08643FA7E}"/>
              </a:ext>
            </a:extLst>
          </p:cNvPr>
          <p:cNvSpPr>
            <a:spLocks noGrp="1"/>
          </p:cNvSpPr>
          <p:nvPr>
            <p:ph type="title"/>
          </p:nvPr>
        </p:nvSpPr>
        <p:spPr/>
        <p:txBody>
          <a:bodyPr/>
          <a:lstStyle/>
          <a:p>
            <a:r>
              <a:rPr lang="en-US" dirty="0"/>
              <a:t>What is a path?</a:t>
            </a:r>
          </a:p>
        </p:txBody>
      </p:sp>
      <p:sp>
        <p:nvSpPr>
          <p:cNvPr id="3" name="Content Placeholder 2">
            <a:extLst>
              <a:ext uri="{FF2B5EF4-FFF2-40B4-BE49-F238E27FC236}">
                <a16:creationId xmlns:a16="http://schemas.microsoft.com/office/drawing/2014/main" id="{24DD242C-4C69-4254-A2FF-0B97E94C9114}"/>
              </a:ext>
            </a:extLst>
          </p:cNvPr>
          <p:cNvSpPr>
            <a:spLocks noGrp="1"/>
          </p:cNvSpPr>
          <p:nvPr>
            <p:ph idx="1"/>
          </p:nvPr>
        </p:nvSpPr>
        <p:spPr/>
        <p:txBody>
          <a:bodyPr/>
          <a:lstStyle/>
          <a:p>
            <a:pPr marL="0" indent="0">
              <a:buNone/>
            </a:pPr>
            <a:r>
              <a:rPr lang="en-US" dirty="0"/>
              <a:t>An XY path is just XY points saved as an array that denote the locations we are trying to follow. We can save it as a single array, or even an array of arrays such as:</a:t>
            </a:r>
          </a:p>
          <a:p>
            <a:pPr marL="0" indent="0">
              <a:buNone/>
            </a:pPr>
            <a:endParaRPr lang="en-US" dirty="0"/>
          </a:p>
        </p:txBody>
      </p:sp>
      <p:sp>
        <p:nvSpPr>
          <p:cNvPr id="4" name="Text Box 1">
            <a:extLst>
              <a:ext uri="{FF2B5EF4-FFF2-40B4-BE49-F238E27FC236}">
                <a16:creationId xmlns:a16="http://schemas.microsoft.com/office/drawing/2014/main" id="{28346164-6A68-4C30-B298-3DB799CE04D9}"/>
              </a:ext>
            </a:extLst>
          </p:cNvPr>
          <p:cNvSpPr txBox="1"/>
          <p:nvPr/>
        </p:nvSpPr>
        <p:spPr>
          <a:xfrm>
            <a:off x="3035435" y="3656384"/>
            <a:ext cx="4000500" cy="12573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paths{1} =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8.1797    8.6006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8.4101   15.8892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10.0230   25.5102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10.4839   39.7959];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2029816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Generating random traversals</a:t>
            </a:r>
            <a:endParaRPr lang="en-US" dirty="0"/>
          </a:p>
        </p:txBody>
      </p:sp>
    </p:spTree>
    <p:extLst>
      <p:ext uri="{BB962C8B-B14F-4D97-AF65-F5344CB8AC3E}">
        <p14:creationId xmlns:p14="http://schemas.microsoft.com/office/powerpoint/2010/main" val="36314134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normal projections, a common task is to generate random traversals about a given traversal</a:t>
            </a:r>
            <a:endParaRPr lang="en-US" dirty="0"/>
          </a:p>
        </p:txBody>
      </p:sp>
      <p:sp>
        <p:nvSpPr>
          <p:cNvPr id="3" name="Content Placeholder 2"/>
          <p:cNvSpPr>
            <a:spLocks noGrp="1"/>
          </p:cNvSpPr>
          <p:nvPr>
            <p:ph idx="1"/>
          </p:nvPr>
        </p:nvSpPr>
        <p:spPr/>
        <p:txBody>
          <a:bodyPr/>
          <a:lstStyle/>
          <a:p>
            <a:pPr marL="0" indent="0">
              <a:buNone/>
            </a:pPr>
            <a:r>
              <a:rPr lang="en-US" dirty="0" smtClean="0"/>
              <a:t>See: </a:t>
            </a:r>
            <a:r>
              <a:rPr lang="en-US" dirty="0" err="1" smtClean="0"/>
              <a:t>fcn_Path_fillRandomTraversalsAboutTraversal.m</a:t>
            </a:r>
            <a:r>
              <a:rPr lang="en-US" dirty="0" smtClean="0"/>
              <a:t> and </a:t>
            </a:r>
            <a:r>
              <a:rPr lang="en-US" dirty="0" err="1" smtClean="0"/>
              <a:t>script_test_fcn_Path_fillRandomTraversalsAboutTraversal.m</a:t>
            </a:r>
            <a:endParaRPr lang="en-US" dirty="0"/>
          </a:p>
        </p:txBody>
      </p:sp>
      <p:pic>
        <p:nvPicPr>
          <p:cNvPr id="4" name="Picture 3"/>
          <p:cNvPicPr>
            <a:picLocks noChangeAspect="1"/>
          </p:cNvPicPr>
          <p:nvPr/>
        </p:nvPicPr>
        <p:blipFill>
          <a:blip r:embed="rId2"/>
          <a:stretch>
            <a:fillRect/>
          </a:stretch>
        </p:blipFill>
        <p:spPr>
          <a:xfrm>
            <a:off x="3222863" y="2945702"/>
            <a:ext cx="5334000" cy="4000500"/>
          </a:xfrm>
          <a:prstGeom prst="rect">
            <a:avLst/>
          </a:prstGeom>
        </p:spPr>
      </p:pic>
    </p:spTree>
    <p:extLst>
      <p:ext uri="{BB962C8B-B14F-4D97-AF65-F5344CB8AC3E}">
        <p14:creationId xmlns:p14="http://schemas.microsoft.com/office/powerpoint/2010/main" val="10331844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can choose different smoothness factors or the number of trajectories produced</a:t>
            </a:r>
            <a:endParaRPr lang="en-US" dirty="0"/>
          </a:p>
        </p:txBody>
      </p:sp>
      <p:pic>
        <p:nvPicPr>
          <p:cNvPr id="3" name="Picture 2"/>
          <p:cNvPicPr>
            <a:picLocks noChangeAspect="1"/>
          </p:cNvPicPr>
          <p:nvPr/>
        </p:nvPicPr>
        <p:blipFill>
          <a:blip r:embed="rId2"/>
          <a:stretch>
            <a:fillRect/>
          </a:stretch>
        </p:blipFill>
        <p:spPr>
          <a:xfrm>
            <a:off x="348848" y="1690688"/>
            <a:ext cx="3291839" cy="2468880"/>
          </a:xfrm>
          <a:prstGeom prst="rect">
            <a:avLst/>
          </a:prstGeom>
        </p:spPr>
      </p:pic>
      <p:pic>
        <p:nvPicPr>
          <p:cNvPr id="4" name="Picture 3"/>
          <p:cNvPicPr>
            <a:picLocks noChangeAspect="1"/>
          </p:cNvPicPr>
          <p:nvPr/>
        </p:nvPicPr>
        <p:blipFill>
          <a:blip r:embed="rId3"/>
          <a:stretch>
            <a:fillRect/>
          </a:stretch>
        </p:blipFill>
        <p:spPr>
          <a:xfrm>
            <a:off x="3439571" y="1690688"/>
            <a:ext cx="3291840" cy="2468880"/>
          </a:xfrm>
          <a:prstGeom prst="rect">
            <a:avLst/>
          </a:prstGeom>
        </p:spPr>
      </p:pic>
      <p:pic>
        <p:nvPicPr>
          <p:cNvPr id="5" name="Picture 4"/>
          <p:cNvPicPr>
            <a:picLocks noChangeAspect="1"/>
          </p:cNvPicPr>
          <p:nvPr/>
        </p:nvPicPr>
        <p:blipFill>
          <a:blip r:embed="rId4"/>
          <a:stretch>
            <a:fillRect/>
          </a:stretch>
        </p:blipFill>
        <p:spPr>
          <a:xfrm>
            <a:off x="6731410" y="1690688"/>
            <a:ext cx="3291840" cy="2468880"/>
          </a:xfrm>
          <a:prstGeom prst="rect">
            <a:avLst/>
          </a:prstGeom>
        </p:spPr>
      </p:pic>
      <p:pic>
        <p:nvPicPr>
          <p:cNvPr id="6" name="Picture 5"/>
          <p:cNvPicPr>
            <a:picLocks noChangeAspect="1"/>
          </p:cNvPicPr>
          <p:nvPr/>
        </p:nvPicPr>
        <p:blipFill>
          <a:blip r:embed="rId5"/>
          <a:stretch>
            <a:fillRect/>
          </a:stretch>
        </p:blipFill>
        <p:spPr>
          <a:xfrm>
            <a:off x="1793651" y="4250691"/>
            <a:ext cx="3291840" cy="2468880"/>
          </a:xfrm>
          <a:prstGeom prst="rect">
            <a:avLst/>
          </a:prstGeom>
        </p:spPr>
      </p:pic>
      <p:pic>
        <p:nvPicPr>
          <p:cNvPr id="7" name="Picture 6"/>
          <p:cNvPicPr>
            <a:picLocks noChangeAspect="1"/>
          </p:cNvPicPr>
          <p:nvPr/>
        </p:nvPicPr>
        <p:blipFill>
          <a:blip r:embed="rId6"/>
          <a:stretch>
            <a:fillRect/>
          </a:stretch>
        </p:blipFill>
        <p:spPr>
          <a:xfrm>
            <a:off x="5085491" y="4250691"/>
            <a:ext cx="3291840" cy="2468880"/>
          </a:xfrm>
          <a:prstGeom prst="rect">
            <a:avLst/>
          </a:prstGeom>
        </p:spPr>
      </p:pic>
    </p:spTree>
    <p:extLst>
      <p:ext uri="{BB962C8B-B14F-4D97-AF65-F5344CB8AC3E}">
        <p14:creationId xmlns:p14="http://schemas.microsoft.com/office/powerpoint/2010/main" val="12021850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can change the standard deviations</a:t>
            </a:r>
            <a:endParaRPr lang="en-US" dirty="0"/>
          </a:p>
        </p:txBody>
      </p:sp>
      <p:pic>
        <p:nvPicPr>
          <p:cNvPr id="3" name="Picture 2"/>
          <p:cNvPicPr>
            <a:picLocks noChangeAspect="1"/>
          </p:cNvPicPr>
          <p:nvPr/>
        </p:nvPicPr>
        <p:blipFill>
          <a:blip r:embed="rId2"/>
          <a:stretch>
            <a:fillRect/>
          </a:stretch>
        </p:blipFill>
        <p:spPr>
          <a:xfrm>
            <a:off x="776711" y="2385434"/>
            <a:ext cx="3291840" cy="2468880"/>
          </a:xfrm>
          <a:prstGeom prst="rect">
            <a:avLst/>
          </a:prstGeom>
        </p:spPr>
      </p:pic>
      <p:pic>
        <p:nvPicPr>
          <p:cNvPr id="4" name="Picture 3"/>
          <p:cNvPicPr>
            <a:picLocks noChangeAspect="1"/>
          </p:cNvPicPr>
          <p:nvPr/>
        </p:nvPicPr>
        <p:blipFill>
          <a:blip r:embed="rId3"/>
          <a:stretch>
            <a:fillRect/>
          </a:stretch>
        </p:blipFill>
        <p:spPr>
          <a:xfrm>
            <a:off x="4013140" y="2385434"/>
            <a:ext cx="3291840" cy="2468880"/>
          </a:xfrm>
          <a:prstGeom prst="rect">
            <a:avLst/>
          </a:prstGeom>
        </p:spPr>
      </p:pic>
      <p:pic>
        <p:nvPicPr>
          <p:cNvPr id="5" name="Picture 4"/>
          <p:cNvPicPr>
            <a:picLocks noChangeAspect="1"/>
          </p:cNvPicPr>
          <p:nvPr/>
        </p:nvPicPr>
        <p:blipFill>
          <a:blip r:embed="rId4"/>
          <a:stretch>
            <a:fillRect/>
          </a:stretch>
        </p:blipFill>
        <p:spPr>
          <a:xfrm>
            <a:off x="7249570" y="2385434"/>
            <a:ext cx="3291840" cy="2468880"/>
          </a:xfrm>
          <a:prstGeom prst="rect">
            <a:avLst/>
          </a:prstGeom>
        </p:spPr>
      </p:pic>
    </p:spTree>
    <p:extLst>
      <p:ext uri="{BB962C8B-B14F-4D97-AF65-F5344CB8AC3E}">
        <p14:creationId xmlns:p14="http://schemas.microsoft.com/office/powerpoint/2010/main" val="23372565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can also change the number of points to use to generate each random traversal</a:t>
            </a:r>
            <a:endParaRPr lang="en-US" dirty="0"/>
          </a:p>
        </p:txBody>
      </p:sp>
      <p:pic>
        <p:nvPicPr>
          <p:cNvPr id="3" name="Picture 2"/>
          <p:cNvPicPr>
            <a:picLocks noChangeAspect="1"/>
          </p:cNvPicPr>
          <p:nvPr/>
        </p:nvPicPr>
        <p:blipFill>
          <a:blip r:embed="rId2"/>
          <a:stretch>
            <a:fillRect/>
          </a:stretch>
        </p:blipFill>
        <p:spPr>
          <a:xfrm>
            <a:off x="691085" y="2109416"/>
            <a:ext cx="3291840" cy="2468880"/>
          </a:xfrm>
          <a:prstGeom prst="rect">
            <a:avLst/>
          </a:prstGeom>
        </p:spPr>
      </p:pic>
      <p:pic>
        <p:nvPicPr>
          <p:cNvPr id="4" name="Picture 3"/>
          <p:cNvPicPr>
            <a:picLocks noChangeAspect="1"/>
          </p:cNvPicPr>
          <p:nvPr/>
        </p:nvPicPr>
        <p:blipFill>
          <a:blip r:embed="rId3"/>
          <a:stretch>
            <a:fillRect/>
          </a:stretch>
        </p:blipFill>
        <p:spPr>
          <a:xfrm>
            <a:off x="4007327" y="2109416"/>
            <a:ext cx="3291840" cy="2468880"/>
          </a:xfrm>
          <a:prstGeom prst="rect">
            <a:avLst/>
          </a:prstGeom>
        </p:spPr>
      </p:pic>
      <p:pic>
        <p:nvPicPr>
          <p:cNvPr id="5" name="Picture 4"/>
          <p:cNvPicPr>
            <a:picLocks noChangeAspect="1"/>
          </p:cNvPicPr>
          <p:nvPr/>
        </p:nvPicPr>
        <p:blipFill>
          <a:blip r:embed="rId4"/>
          <a:stretch>
            <a:fillRect/>
          </a:stretch>
        </p:blipFill>
        <p:spPr>
          <a:xfrm>
            <a:off x="7323569" y="2109416"/>
            <a:ext cx="3291840" cy="2468880"/>
          </a:xfrm>
          <a:prstGeom prst="rect">
            <a:avLst/>
          </a:prstGeom>
        </p:spPr>
      </p:pic>
    </p:spTree>
    <p:extLst>
      <p:ext uri="{BB962C8B-B14F-4D97-AF65-F5344CB8AC3E}">
        <p14:creationId xmlns:p14="http://schemas.microsoft.com/office/powerpoint/2010/main" val="1058992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Plotting variance bands about a </a:t>
            </a:r>
            <a:r>
              <a:rPr lang="en-US" dirty="0" err="1" smtClean="0"/>
              <a:t>traveral</a:t>
            </a:r>
            <a:endParaRPr lang="en-US" dirty="0"/>
          </a:p>
        </p:txBody>
      </p:sp>
    </p:spTree>
    <p:extLst>
      <p:ext uri="{BB962C8B-B14F-4D97-AF65-F5344CB8AC3E}">
        <p14:creationId xmlns:p14="http://schemas.microsoft.com/office/powerpoint/2010/main" val="13089811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The orthogonal projections can also be used to plot the standard deviation about a traversal</a:t>
            </a:r>
            <a:endParaRPr lang="en-US" dirty="0"/>
          </a:p>
        </p:txBody>
      </p:sp>
      <p:sp>
        <p:nvSpPr>
          <p:cNvPr id="4" name="Content Placeholder 3"/>
          <p:cNvSpPr>
            <a:spLocks noGrp="1"/>
          </p:cNvSpPr>
          <p:nvPr>
            <p:ph idx="1"/>
          </p:nvPr>
        </p:nvSpPr>
        <p:spPr/>
        <p:txBody>
          <a:bodyPr/>
          <a:lstStyle/>
          <a:p>
            <a:pPr marL="0" indent="0">
              <a:buNone/>
            </a:pPr>
            <a:r>
              <a:rPr lang="en-US" dirty="0"/>
              <a:t>See: </a:t>
            </a:r>
            <a:r>
              <a:rPr lang="en-US" dirty="0" err="1"/>
              <a:t>script_test_fcn_Path_plotPathXYWithVarianceBands.m</a:t>
            </a:r>
            <a:endParaRPr lang="en-US" dirty="0"/>
          </a:p>
        </p:txBody>
      </p:sp>
      <p:pic>
        <p:nvPicPr>
          <p:cNvPr id="5" name="Picture 4"/>
          <p:cNvPicPr>
            <a:picLocks noChangeAspect="1"/>
          </p:cNvPicPr>
          <p:nvPr/>
        </p:nvPicPr>
        <p:blipFill>
          <a:blip r:embed="rId2"/>
          <a:stretch>
            <a:fillRect/>
          </a:stretch>
        </p:blipFill>
        <p:spPr>
          <a:xfrm>
            <a:off x="490235" y="3059088"/>
            <a:ext cx="3657600" cy="2743200"/>
          </a:xfrm>
          <a:prstGeom prst="rect">
            <a:avLst/>
          </a:prstGeom>
        </p:spPr>
      </p:pic>
      <p:pic>
        <p:nvPicPr>
          <p:cNvPr id="6" name="Picture 5"/>
          <p:cNvPicPr>
            <a:picLocks noChangeAspect="1"/>
          </p:cNvPicPr>
          <p:nvPr/>
        </p:nvPicPr>
        <p:blipFill>
          <a:blip r:embed="rId3"/>
          <a:stretch>
            <a:fillRect/>
          </a:stretch>
        </p:blipFill>
        <p:spPr>
          <a:xfrm>
            <a:off x="4120967" y="3059088"/>
            <a:ext cx="3657600" cy="2743200"/>
          </a:xfrm>
          <a:prstGeom prst="rect">
            <a:avLst/>
          </a:prstGeom>
        </p:spPr>
      </p:pic>
      <p:pic>
        <p:nvPicPr>
          <p:cNvPr id="7" name="Picture 6"/>
          <p:cNvPicPr>
            <a:picLocks noChangeAspect="1"/>
          </p:cNvPicPr>
          <p:nvPr/>
        </p:nvPicPr>
        <p:blipFill>
          <a:blip r:embed="rId4"/>
          <a:stretch>
            <a:fillRect/>
          </a:stretch>
        </p:blipFill>
        <p:spPr>
          <a:xfrm>
            <a:off x="7751698" y="3059088"/>
            <a:ext cx="3657600" cy="2743200"/>
          </a:xfrm>
          <a:prstGeom prst="rect">
            <a:avLst/>
          </a:prstGeom>
        </p:spPr>
      </p:pic>
    </p:spTree>
    <p:extLst>
      <p:ext uri="{BB962C8B-B14F-4D97-AF65-F5344CB8AC3E}">
        <p14:creationId xmlns:p14="http://schemas.microsoft.com/office/powerpoint/2010/main" val="5940415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069" y="745685"/>
            <a:ext cx="10515600" cy="1325563"/>
          </a:xfrm>
        </p:spPr>
        <p:txBody>
          <a:bodyPr>
            <a:normAutofit fontScale="90000"/>
          </a:bodyPr>
          <a:lstStyle/>
          <a:p>
            <a:r>
              <a:rPr lang="en-US" dirty="0" smtClean="0"/>
              <a:t>Note that </a:t>
            </a:r>
            <a:r>
              <a:rPr lang="en-US" dirty="0"/>
              <a:t>this function, </a:t>
            </a:r>
            <a:r>
              <a:rPr lang="en-US" dirty="0" err="1" smtClean="0"/>
              <a:t>fcn_Path_plotPathXYWithVarianceBands</a:t>
            </a:r>
            <a:r>
              <a:rPr lang="en-US" dirty="0"/>
              <a:t> </a:t>
            </a:r>
            <a:r>
              <a:rPr lang="en-US" dirty="0" err="1" smtClean="0"/>
              <a:t>inherets</a:t>
            </a:r>
            <a:r>
              <a:rPr lang="en-US" dirty="0" smtClean="0"/>
              <a:t> the band color from plotting, so that </a:t>
            </a:r>
            <a:r>
              <a:rPr lang="en-US" smtClean="0"/>
              <a:t>multiple traversals </a:t>
            </a:r>
            <a:r>
              <a:rPr lang="en-US" dirty="0" smtClean="0"/>
              <a:t>can be put on the same figure.</a:t>
            </a:r>
            <a:endParaRPr lang="en-US" dirty="0"/>
          </a:p>
        </p:txBody>
      </p:sp>
      <p:pic>
        <p:nvPicPr>
          <p:cNvPr id="8" name="Picture 7"/>
          <p:cNvPicPr>
            <a:picLocks noChangeAspect="1"/>
          </p:cNvPicPr>
          <p:nvPr/>
        </p:nvPicPr>
        <p:blipFill>
          <a:blip r:embed="rId2"/>
          <a:stretch>
            <a:fillRect/>
          </a:stretch>
        </p:blipFill>
        <p:spPr>
          <a:xfrm>
            <a:off x="3043155" y="2739566"/>
            <a:ext cx="5334000" cy="4000500"/>
          </a:xfrm>
          <a:prstGeom prst="rect">
            <a:avLst/>
          </a:prstGeom>
        </p:spPr>
      </p:pic>
    </p:spTree>
    <p:extLst>
      <p:ext uri="{BB962C8B-B14F-4D97-AF65-F5344CB8AC3E}">
        <p14:creationId xmlns:p14="http://schemas.microsoft.com/office/powerpoint/2010/main" val="8517179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Calculating the variance of a traversal</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6564994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The variance of a single traversal is a measure of how much it bends at each segment, as a distance offset. </a:t>
            </a:r>
            <a:endParaRPr lang="en-US" dirty="0"/>
          </a:p>
        </p:txBody>
      </p:sp>
      <p:sp>
        <p:nvSpPr>
          <p:cNvPr id="5" name="Content Placeholder 4"/>
          <p:cNvSpPr>
            <a:spLocks noGrp="1"/>
          </p:cNvSpPr>
          <p:nvPr>
            <p:ph idx="1"/>
          </p:nvPr>
        </p:nvSpPr>
        <p:spPr/>
        <p:txBody>
          <a:bodyPr/>
          <a:lstStyle/>
          <a:p>
            <a:pPr marL="0" indent="0">
              <a:buNone/>
            </a:pPr>
            <a:r>
              <a:rPr lang="en-US" dirty="0" smtClean="0"/>
              <a:t>This is useful to estimate the error in decimation of a path, as this variance becomes smaller with finer decimations.</a:t>
            </a:r>
            <a:endParaRPr lang="en-US" dirty="0"/>
          </a:p>
        </p:txBody>
      </p:sp>
      <p:sp>
        <p:nvSpPr>
          <p:cNvPr id="6" name="Rectangle 5"/>
          <p:cNvSpPr/>
          <p:nvPr/>
        </p:nvSpPr>
        <p:spPr>
          <a:xfrm>
            <a:off x="838200" y="5944175"/>
            <a:ext cx="8051653" cy="646331"/>
          </a:xfrm>
          <a:prstGeom prst="rect">
            <a:avLst/>
          </a:prstGeom>
        </p:spPr>
        <p:txBody>
          <a:bodyPr wrap="square">
            <a:spAutoFit/>
          </a:bodyPr>
          <a:lstStyle/>
          <a:p>
            <a:r>
              <a:rPr lang="en-US" dirty="0" smtClean="0">
                <a:solidFill>
                  <a:srgbClr val="228B22"/>
                </a:solidFill>
                <a:latin typeface="Courier New" panose="02070309020205020404" pitchFamily="49" charset="0"/>
              </a:rPr>
              <a:t>See:</a:t>
            </a:r>
            <a:br>
              <a:rPr lang="en-US" dirty="0" smtClean="0">
                <a:solidFill>
                  <a:srgbClr val="228B22"/>
                </a:solidFill>
                <a:latin typeface="Courier New" panose="02070309020205020404" pitchFamily="49" charset="0"/>
              </a:rPr>
            </a:br>
            <a:r>
              <a:rPr lang="en-US" dirty="0" err="1" smtClean="0">
                <a:solidFill>
                  <a:srgbClr val="228B22"/>
                </a:solidFill>
                <a:latin typeface="Courier New" panose="02070309020205020404" pitchFamily="49" charset="0"/>
              </a:rPr>
              <a:t>script_test_fcn_Path_calcSingleTraversalStandardDeviation</a:t>
            </a:r>
            <a:endParaRPr lang="en-US" dirty="0">
              <a:solidFill>
                <a:srgbClr val="228B22"/>
              </a:solidFill>
              <a:latin typeface="Courier New" panose="02070309020205020404" pitchFamily="49" charset="0"/>
            </a:endParaRPr>
          </a:p>
        </p:txBody>
      </p:sp>
      <p:pic>
        <p:nvPicPr>
          <p:cNvPr id="7" name="Picture 6"/>
          <p:cNvPicPr>
            <a:picLocks noChangeAspect="1"/>
          </p:cNvPicPr>
          <p:nvPr/>
        </p:nvPicPr>
        <p:blipFill>
          <a:blip r:embed="rId2"/>
          <a:stretch>
            <a:fillRect/>
          </a:stretch>
        </p:blipFill>
        <p:spPr>
          <a:xfrm>
            <a:off x="3423598" y="2827769"/>
            <a:ext cx="4403859" cy="3302894"/>
          </a:xfrm>
          <a:prstGeom prst="rect">
            <a:avLst/>
          </a:prstGeom>
        </p:spPr>
      </p:pic>
    </p:spTree>
    <p:extLst>
      <p:ext uri="{BB962C8B-B14F-4D97-AF65-F5344CB8AC3E}">
        <p14:creationId xmlns:p14="http://schemas.microsoft.com/office/powerpoint/2010/main" val="2091689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5EF70-703B-4197-99B6-C1F9B83E34B9}"/>
              </a:ext>
            </a:extLst>
          </p:cNvPr>
          <p:cNvSpPr>
            <a:spLocks noGrp="1"/>
          </p:cNvSpPr>
          <p:nvPr>
            <p:ph type="title"/>
          </p:nvPr>
        </p:nvSpPr>
        <p:spPr/>
        <p:txBody>
          <a:bodyPr/>
          <a:lstStyle/>
          <a:p>
            <a:r>
              <a:rPr lang="en-US" dirty="0"/>
              <a:t>Sometimes we want more information, so we define something called a “traversal”</a:t>
            </a:r>
          </a:p>
        </p:txBody>
      </p:sp>
      <p:sp>
        <p:nvSpPr>
          <p:cNvPr id="3" name="Content Placeholder 2">
            <a:extLst>
              <a:ext uri="{FF2B5EF4-FFF2-40B4-BE49-F238E27FC236}">
                <a16:creationId xmlns:a16="http://schemas.microsoft.com/office/drawing/2014/main" id="{6FF80080-1E12-4FB3-992A-C2D74D3EB964}"/>
              </a:ext>
            </a:extLst>
          </p:cNvPr>
          <p:cNvSpPr>
            <a:spLocks noGrp="1"/>
          </p:cNvSpPr>
          <p:nvPr>
            <p:ph idx="1"/>
          </p:nvPr>
        </p:nvSpPr>
        <p:spPr>
          <a:xfrm>
            <a:off x="838200" y="1825625"/>
            <a:ext cx="3821349" cy="4351338"/>
          </a:xfrm>
        </p:spPr>
        <p:txBody>
          <a:bodyPr/>
          <a:lstStyle/>
          <a:p>
            <a:pPr marL="0" indent="0">
              <a:buNone/>
            </a:pPr>
            <a:r>
              <a:rPr lang="en-US" dirty="0"/>
              <a:t>It includes subfields that are routinely used, particularly the Station and Yaw.</a:t>
            </a:r>
            <a:br>
              <a:rPr lang="en-US" dirty="0"/>
            </a:br>
            <a:r>
              <a:rPr lang="en-US" dirty="0"/>
              <a:t/>
            </a:r>
            <a:br>
              <a:rPr lang="en-US" dirty="0"/>
            </a:br>
            <a:r>
              <a:rPr lang="en-US" dirty="0"/>
              <a:t>We convert from Path to Traversals often, so a function exists that will fill in a Traversal given a Path.</a:t>
            </a:r>
          </a:p>
        </p:txBody>
      </p:sp>
      <p:sp>
        <p:nvSpPr>
          <p:cNvPr id="4" name="Text Box 1">
            <a:extLst>
              <a:ext uri="{FF2B5EF4-FFF2-40B4-BE49-F238E27FC236}">
                <a16:creationId xmlns:a16="http://schemas.microsoft.com/office/drawing/2014/main" id="{630A7EBD-80F3-4657-B8FF-9D9C3FCAE713}"/>
              </a:ext>
            </a:extLst>
          </p:cNvPr>
          <p:cNvSpPr txBox="1"/>
          <p:nvPr/>
        </p:nvSpPr>
        <p:spPr>
          <a:xfrm>
            <a:off x="5417394" y="1915133"/>
            <a:ext cx="6162675" cy="457774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function</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traversal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(X,Y)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Takes XY positions and creates a traversal structure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FORMAT: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traversal = </a:t>
            </a:r>
            <a:r>
              <a:rPr lang="en-US" sz="1000" dirty="0" err="1">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(X,Y)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INPUTS: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X: an N x 1 vector of X positions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Y: an N x 1 vector of X positions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OUTPUTS: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traversal: a </a:t>
            </a:r>
            <a:r>
              <a:rPr lang="en-US" sz="1000" dirty="0" err="1">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sttructure</a:t>
            </a: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containing the following fields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 X: a duplicate of the input X</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 Y: a duplicate of the input 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 Z: a zero array the same length as the input X</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 Diff: a [N x 2] array that is the change in X and 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(front-padded with [0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 Station: the XY distance traveled up to the current point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(starting with 0 at the first point)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 Yaw: the calculated yaw angle (radians) from the Diff</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calculated by arctangent of the Diff result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(thus - it is front-padded with </a:t>
            </a:r>
            <a:r>
              <a:rPr lang="en-US" sz="1000" dirty="0" err="1">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NaN</a:t>
            </a: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17727142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Trimming a path</a:t>
            </a:r>
            <a:endParaRPr lang="en-US" dirty="0"/>
          </a:p>
        </p:txBody>
      </p:sp>
    </p:spTree>
    <p:extLst>
      <p:ext uri="{BB962C8B-B14F-4D97-AF65-F5344CB8AC3E}">
        <p14:creationId xmlns:p14="http://schemas.microsoft.com/office/powerpoint/2010/main" val="209860082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dirty="0"/>
              <a:t>To force a query to include only a short part of a path, we use: </a:t>
            </a:r>
            <a:r>
              <a:rPr lang="en-US" dirty="0" err="1"/>
              <a:t>fcn_Path_findPathSXYSegment.m</a:t>
            </a:r>
            <a:endParaRPr lang="en-US" dirty="0"/>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3271838" y="6346012"/>
            <a:ext cx="5874942" cy="369332"/>
          </a:xfrm>
          <a:prstGeom prst="rect">
            <a:avLst/>
          </a:prstGeom>
          <a:noFill/>
        </p:spPr>
        <p:txBody>
          <a:bodyPr wrap="none" rtlCol="0">
            <a:spAutoFit/>
          </a:bodyPr>
          <a:lstStyle/>
          <a:p>
            <a:r>
              <a:rPr lang="en-US" dirty="0"/>
              <a:t>See </a:t>
            </a:r>
            <a:r>
              <a:rPr lang="en-US" dirty="0" err="1"/>
              <a:t>script_test_fcn_Path_findPathSXYSegment</a:t>
            </a:r>
            <a:r>
              <a:rPr lang="en-US" dirty="0"/>
              <a:t> for this demo</a:t>
            </a:r>
          </a:p>
        </p:txBody>
      </p:sp>
    </p:spTree>
    <p:extLst>
      <p:ext uri="{BB962C8B-B14F-4D97-AF65-F5344CB8AC3E}">
        <p14:creationId xmlns:p14="http://schemas.microsoft.com/office/powerpoint/2010/main" val="42260811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3393-D89B-4603-AD3A-396304BC861D}"/>
              </a:ext>
            </a:extLst>
          </p:cNvPr>
          <p:cNvSpPr>
            <a:spLocks noGrp="1"/>
          </p:cNvSpPr>
          <p:nvPr>
            <p:ph type="ctrTitle"/>
          </p:nvPr>
        </p:nvSpPr>
        <p:spPr/>
        <p:txBody>
          <a:bodyPr/>
          <a:lstStyle/>
          <a:p>
            <a:r>
              <a:rPr lang="en-US" dirty="0"/>
              <a:t>Path Averaging Methods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405237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76CAF-A67A-41B7-93DF-6E0DB8AC5DE5}"/>
              </a:ext>
            </a:extLst>
          </p:cNvPr>
          <p:cNvSpPr>
            <a:spLocks noGrp="1"/>
          </p:cNvSpPr>
          <p:nvPr>
            <p:ph type="title"/>
          </p:nvPr>
        </p:nvSpPr>
        <p:spPr/>
        <p:txBody>
          <a:bodyPr>
            <a:normAutofit fontScale="90000"/>
          </a:bodyPr>
          <a:lstStyle/>
          <a:p>
            <a:r>
              <a:rPr lang="en-US" dirty="0"/>
              <a:t>One of the more useful ways to create permanent paths is to average ones followed earlier</a:t>
            </a:r>
            <a:r>
              <a:rPr lang="en-US" dirty="0" smtClean="0"/>
              <a:t>. These naturally occurring paths are called “desire lines”.</a:t>
            </a:r>
            <a:endParaRPr lang="en-US" dirty="0"/>
          </a:p>
        </p:txBody>
      </p:sp>
      <p:pic>
        <p:nvPicPr>
          <p:cNvPr id="4098" name="Picture 2" descr="What is the word for a path that is made naturally by the action of people  walking? - English Language &amp; Usage Stack Exchan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067" y="2891196"/>
            <a:ext cx="4394009" cy="291762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5469002" y="2284844"/>
            <a:ext cx="5715000" cy="4286250"/>
          </a:xfrm>
          <a:prstGeom prst="rect">
            <a:avLst/>
          </a:prstGeom>
        </p:spPr>
      </p:pic>
    </p:spTree>
    <p:extLst>
      <p:ext uri="{BB962C8B-B14F-4D97-AF65-F5344CB8AC3E}">
        <p14:creationId xmlns:p14="http://schemas.microsoft.com/office/powerpoint/2010/main" val="3424479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C7D0-3CD7-45C7-9F31-FD9371EF52B2}"/>
              </a:ext>
            </a:extLst>
          </p:cNvPr>
          <p:cNvSpPr>
            <a:spLocks noGrp="1"/>
          </p:cNvSpPr>
          <p:nvPr>
            <p:ph type="title"/>
          </p:nvPr>
        </p:nvSpPr>
        <p:spPr/>
        <p:txBody>
          <a:bodyPr/>
          <a:lstStyle/>
          <a:p>
            <a:r>
              <a:rPr lang="en-US" dirty="0"/>
              <a:t>The averaging process seems obvious, but it depends on metrics of distance</a:t>
            </a:r>
          </a:p>
        </p:txBody>
      </p:sp>
      <p:sp>
        <p:nvSpPr>
          <p:cNvPr id="3" name="Content Placeholder 2">
            <a:extLst>
              <a:ext uri="{FF2B5EF4-FFF2-40B4-BE49-F238E27FC236}">
                <a16:creationId xmlns:a16="http://schemas.microsoft.com/office/drawing/2014/main" id="{FB2F4140-8839-42EF-B90F-119E6A9B73E9}"/>
              </a:ext>
            </a:extLst>
          </p:cNvPr>
          <p:cNvSpPr>
            <a:spLocks noGrp="1"/>
          </p:cNvSpPr>
          <p:nvPr>
            <p:ph idx="1"/>
          </p:nvPr>
        </p:nvSpPr>
        <p:spPr/>
        <p:txBody>
          <a:bodyPr/>
          <a:lstStyle/>
          <a:p>
            <a:pPr marL="0" indent="0">
              <a:buNone/>
            </a:pPr>
            <a:r>
              <a:rPr lang="en-US" dirty="0"/>
              <a:t>There are many!</a:t>
            </a:r>
          </a:p>
          <a:p>
            <a:pPr marL="514350" indent="-514350">
              <a:buAutoNum type="arabicPeriod"/>
            </a:pPr>
            <a:r>
              <a:rPr lang="en-US" dirty="0" smtClean="0"/>
              <a:t>Averaging points with the </a:t>
            </a:r>
            <a:r>
              <a:rPr lang="en-US" dirty="0"/>
              <a:t>same </a:t>
            </a:r>
            <a:r>
              <a:rPr lang="en-US" dirty="0" smtClean="0"/>
              <a:t>station for different paths</a:t>
            </a:r>
            <a:endParaRPr lang="en-US" dirty="0"/>
          </a:p>
          <a:p>
            <a:pPr marL="514350" indent="-514350">
              <a:buAutoNum type="arabicPeriod"/>
            </a:pPr>
            <a:r>
              <a:rPr lang="en-US" dirty="0" smtClean="0"/>
              <a:t>Averaging the closest points from other paths to given points</a:t>
            </a:r>
            <a:endParaRPr lang="en-US" dirty="0"/>
          </a:p>
          <a:p>
            <a:pPr marL="514350" indent="-514350">
              <a:buAutoNum type="arabicPeriod"/>
            </a:pPr>
            <a:r>
              <a:rPr lang="en-US" dirty="0" smtClean="0"/>
              <a:t>Averaging points found by orthogonal projection from a path</a:t>
            </a:r>
            <a:endParaRPr lang="en-US" dirty="0"/>
          </a:p>
        </p:txBody>
      </p:sp>
    </p:spTree>
    <p:extLst>
      <p:ext uri="{BB962C8B-B14F-4D97-AF65-F5344CB8AC3E}">
        <p14:creationId xmlns:p14="http://schemas.microsoft.com/office/powerpoint/2010/main" val="31741989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4B007AE-CCAB-4307-AC6A-57A14AE1AE4A}"/>
              </a:ext>
            </a:extLst>
          </p:cNvPr>
          <p:cNvSpPr>
            <a:spLocks noGrp="1"/>
          </p:cNvSpPr>
          <p:nvPr>
            <p:ph type="title"/>
          </p:nvPr>
        </p:nvSpPr>
        <p:spPr/>
        <p:txBody>
          <a:bodyPr>
            <a:normAutofit fontScale="90000"/>
          </a:bodyPr>
          <a:lstStyle/>
          <a:p>
            <a:r>
              <a:rPr lang="en-US" dirty="0"/>
              <a:t>An issue with averaging different paths by merging them at the same stations is that the stations can be very different due to paths weaving.</a:t>
            </a:r>
          </a:p>
        </p:txBody>
      </p:sp>
      <p:sp>
        <p:nvSpPr>
          <p:cNvPr id="4" name="TextBox 3">
            <a:extLst>
              <a:ext uri="{FF2B5EF4-FFF2-40B4-BE49-F238E27FC236}">
                <a16:creationId xmlns:a16="http://schemas.microsoft.com/office/drawing/2014/main" id="{EBD65606-5827-4386-B75B-ED7F033A845A}"/>
              </a:ext>
            </a:extLst>
          </p:cNvPr>
          <p:cNvSpPr txBox="1"/>
          <p:nvPr/>
        </p:nvSpPr>
        <p:spPr>
          <a:xfrm>
            <a:off x="3968885" y="6488349"/>
            <a:ext cx="4362989" cy="369332"/>
          </a:xfrm>
          <a:prstGeom prst="rect">
            <a:avLst/>
          </a:prstGeom>
          <a:noFill/>
        </p:spPr>
        <p:txBody>
          <a:bodyPr wrap="none" rtlCol="0">
            <a:spAutoFit/>
          </a:bodyPr>
          <a:lstStyle/>
          <a:p>
            <a:r>
              <a:rPr lang="en-US" dirty="0"/>
              <a:t>See: </a:t>
            </a:r>
            <a:r>
              <a:rPr lang="en-US" dirty="0" err="1"/>
              <a:t>script_test_fcn_Path_convertXYtoSXY.m</a:t>
            </a:r>
            <a:endParaRPr lang="en-US" dirty="0"/>
          </a:p>
        </p:txBody>
      </p:sp>
      <p:pic>
        <p:nvPicPr>
          <p:cNvPr id="6" name="Picture 5">
            <a:extLst>
              <a:ext uri="{FF2B5EF4-FFF2-40B4-BE49-F238E27FC236}">
                <a16:creationId xmlns:a16="http://schemas.microsoft.com/office/drawing/2014/main" id="{15F48F74-B81D-4E22-ACDA-2282FFFC9D2E}"/>
              </a:ext>
            </a:extLst>
          </p:cNvPr>
          <p:cNvPicPr>
            <a:picLocks noChangeAspect="1"/>
          </p:cNvPicPr>
          <p:nvPr/>
        </p:nvPicPr>
        <p:blipFill>
          <a:blip r:embed="rId2"/>
          <a:stretch>
            <a:fillRect/>
          </a:stretch>
        </p:blipFill>
        <p:spPr>
          <a:xfrm>
            <a:off x="1019015" y="1601970"/>
            <a:ext cx="8771975" cy="5317958"/>
          </a:xfrm>
          <a:prstGeom prst="rect">
            <a:avLst/>
          </a:prstGeom>
        </p:spPr>
      </p:pic>
    </p:spTree>
    <p:extLst>
      <p:ext uri="{BB962C8B-B14F-4D97-AF65-F5344CB8AC3E}">
        <p14:creationId xmlns:p14="http://schemas.microsoft.com/office/powerpoint/2010/main" val="224775312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19799-002C-4382-8C1A-2630035EB457}"/>
              </a:ext>
            </a:extLst>
          </p:cNvPr>
          <p:cNvSpPr>
            <a:spLocks noGrp="1"/>
          </p:cNvSpPr>
          <p:nvPr>
            <p:ph type="title"/>
          </p:nvPr>
        </p:nvSpPr>
        <p:spPr>
          <a:xfrm>
            <a:off x="283217" y="708686"/>
            <a:ext cx="10515600" cy="1325563"/>
          </a:xfrm>
        </p:spPr>
        <p:txBody>
          <a:bodyPr>
            <a:normAutofit fontScale="90000"/>
          </a:bodyPr>
          <a:lstStyle/>
          <a:p>
            <a:r>
              <a:rPr lang="en-US" dirty="0"/>
              <a:t>This </a:t>
            </a:r>
            <a:r>
              <a:rPr lang="en-US" dirty="0" smtClean="0"/>
              <a:t>discrepancy in station distances is </a:t>
            </a:r>
            <a:r>
              <a:rPr lang="en-US" dirty="0"/>
              <a:t>why lanes on track and field have staggered starts. The inside line would be shorter than the outside lane if everyone started at the same line.</a:t>
            </a:r>
          </a:p>
        </p:txBody>
      </p:sp>
      <p:pic>
        <p:nvPicPr>
          <p:cNvPr id="3" name="Picture 2"/>
          <p:cNvPicPr>
            <a:picLocks noChangeAspect="1"/>
          </p:cNvPicPr>
          <p:nvPr/>
        </p:nvPicPr>
        <p:blipFill>
          <a:blip r:embed="rId2"/>
          <a:stretch>
            <a:fillRect/>
          </a:stretch>
        </p:blipFill>
        <p:spPr>
          <a:xfrm>
            <a:off x="2691882" y="2683310"/>
            <a:ext cx="6078829" cy="4079569"/>
          </a:xfrm>
          <a:prstGeom prst="rect">
            <a:avLst/>
          </a:prstGeom>
        </p:spPr>
      </p:pic>
    </p:spTree>
    <p:extLst>
      <p:ext uri="{BB962C8B-B14F-4D97-AF65-F5344CB8AC3E}">
        <p14:creationId xmlns:p14="http://schemas.microsoft.com/office/powerpoint/2010/main" val="61470990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EA590-BA9F-4ED3-B1C9-7A4118178745}"/>
              </a:ext>
            </a:extLst>
          </p:cNvPr>
          <p:cNvSpPr>
            <a:spLocks noGrp="1"/>
          </p:cNvSpPr>
          <p:nvPr>
            <p:ph type="title"/>
          </p:nvPr>
        </p:nvSpPr>
        <p:spPr>
          <a:xfrm>
            <a:off x="729711" y="1481003"/>
            <a:ext cx="5609096" cy="3285641"/>
          </a:xfrm>
        </p:spPr>
        <p:txBody>
          <a:bodyPr>
            <a:normAutofit fontScale="90000"/>
          </a:bodyPr>
          <a:lstStyle/>
          <a:p>
            <a:r>
              <a:rPr lang="en-US" dirty="0"/>
              <a:t>The “closest point” method finds the closest point on a nearby path to the central path. It then finds the associated line segment on the nearby path, and then projects FROM the line segment back to the central path.</a:t>
            </a:r>
          </a:p>
        </p:txBody>
      </p:sp>
      <p:sp>
        <p:nvSpPr>
          <p:cNvPr id="4" name="TextBox 3">
            <a:extLst>
              <a:ext uri="{FF2B5EF4-FFF2-40B4-BE49-F238E27FC236}">
                <a16:creationId xmlns:a16="http://schemas.microsoft.com/office/drawing/2014/main" id="{DCC2752C-C7E9-4F2B-BB56-3A51511863C0}"/>
              </a:ext>
            </a:extLst>
          </p:cNvPr>
          <p:cNvSpPr txBox="1"/>
          <p:nvPr/>
        </p:nvSpPr>
        <p:spPr>
          <a:xfrm>
            <a:off x="529813" y="6307810"/>
            <a:ext cx="10715498" cy="369332"/>
          </a:xfrm>
          <a:prstGeom prst="rect">
            <a:avLst/>
          </a:prstGeom>
          <a:noFill/>
        </p:spPr>
        <p:txBody>
          <a:bodyPr wrap="none" rtlCol="0">
            <a:spAutoFit/>
          </a:bodyPr>
          <a:lstStyle/>
          <a:p>
            <a:r>
              <a:rPr lang="en-US" dirty="0"/>
              <a:t>Note: the figures in this section can be produced by running: </a:t>
            </a:r>
            <a:r>
              <a:rPr lang="en-US" dirty="0" err="1"/>
              <a:t>script_test_fcn_Path_findClosestPointsFromPath.m</a:t>
            </a:r>
            <a:endParaRPr lang="en-US" dirty="0"/>
          </a:p>
        </p:txBody>
      </p:sp>
      <p:pic>
        <p:nvPicPr>
          <p:cNvPr id="5" name="Picture 4">
            <a:extLst>
              <a:ext uri="{FF2B5EF4-FFF2-40B4-BE49-F238E27FC236}">
                <a16:creationId xmlns:a16="http://schemas.microsoft.com/office/drawing/2014/main" id="{3DFEF5F0-7695-4671-BA10-BC25BCA871A4}"/>
              </a:ext>
            </a:extLst>
          </p:cNvPr>
          <p:cNvPicPr>
            <a:picLocks noChangeAspect="1"/>
          </p:cNvPicPr>
          <p:nvPr/>
        </p:nvPicPr>
        <p:blipFill>
          <a:blip r:embed="rId2"/>
          <a:stretch>
            <a:fillRect/>
          </a:stretch>
        </p:blipFill>
        <p:spPr>
          <a:xfrm>
            <a:off x="5752871" y="1011264"/>
            <a:ext cx="6439129" cy="4835472"/>
          </a:xfrm>
          <a:prstGeom prst="rect">
            <a:avLst/>
          </a:prstGeom>
        </p:spPr>
      </p:pic>
    </p:spTree>
    <p:extLst>
      <p:ext uri="{BB962C8B-B14F-4D97-AF65-F5344CB8AC3E}">
        <p14:creationId xmlns:p14="http://schemas.microsoft.com/office/powerpoint/2010/main" val="374428559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51D85-3B6F-4B50-B38B-7A94FDD289D5}"/>
              </a:ext>
            </a:extLst>
          </p:cNvPr>
          <p:cNvSpPr>
            <a:spLocks noGrp="1"/>
          </p:cNvSpPr>
          <p:nvPr>
            <p:ph type="title"/>
          </p:nvPr>
        </p:nvSpPr>
        <p:spPr/>
        <p:txBody>
          <a:bodyPr>
            <a:normAutofit fontScale="90000"/>
          </a:bodyPr>
          <a:lstStyle/>
          <a:p>
            <a:r>
              <a:rPr lang="en-US" dirty="0"/>
              <a:t>This method has the advantage of generating expected results even when the queries “graze” nearby paths</a:t>
            </a:r>
          </a:p>
        </p:txBody>
      </p:sp>
      <p:pic>
        <p:nvPicPr>
          <p:cNvPr id="3" name="Picture 2">
            <a:extLst>
              <a:ext uri="{FF2B5EF4-FFF2-40B4-BE49-F238E27FC236}">
                <a16:creationId xmlns:a16="http://schemas.microsoft.com/office/drawing/2014/main" id="{297A54DF-68A1-4FB6-91D6-F2AC2F3DEEB8}"/>
              </a:ext>
            </a:extLst>
          </p:cNvPr>
          <p:cNvPicPr>
            <a:picLocks noChangeAspect="1"/>
          </p:cNvPicPr>
          <p:nvPr/>
        </p:nvPicPr>
        <p:blipFill>
          <a:blip r:embed="rId2"/>
          <a:stretch>
            <a:fillRect/>
          </a:stretch>
        </p:blipFill>
        <p:spPr>
          <a:xfrm>
            <a:off x="4328811" y="2230475"/>
            <a:ext cx="5676000" cy="4262400"/>
          </a:xfrm>
          <a:prstGeom prst="rect">
            <a:avLst/>
          </a:prstGeom>
        </p:spPr>
      </p:pic>
    </p:spTree>
    <p:extLst>
      <p:ext uri="{BB962C8B-B14F-4D97-AF65-F5344CB8AC3E}">
        <p14:creationId xmlns:p14="http://schemas.microsoft.com/office/powerpoint/2010/main" val="169134992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141C8-1D82-423E-B181-4EA5C7DF6BEC}"/>
              </a:ext>
            </a:extLst>
          </p:cNvPr>
          <p:cNvSpPr>
            <a:spLocks noGrp="1"/>
          </p:cNvSpPr>
          <p:nvPr>
            <p:ph type="title"/>
          </p:nvPr>
        </p:nvSpPr>
        <p:spPr/>
        <p:txBody>
          <a:bodyPr>
            <a:normAutofit fontScale="90000"/>
          </a:bodyPr>
          <a:lstStyle/>
          <a:p>
            <a:r>
              <a:rPr lang="en-US" dirty="0"/>
              <a:t>But this method gives unexpected results when the segment’s closest location is not actually on the segment.</a:t>
            </a:r>
          </a:p>
        </p:txBody>
      </p:sp>
      <p:pic>
        <p:nvPicPr>
          <p:cNvPr id="3" name="Picture 2">
            <a:extLst>
              <a:ext uri="{FF2B5EF4-FFF2-40B4-BE49-F238E27FC236}">
                <a16:creationId xmlns:a16="http://schemas.microsoft.com/office/drawing/2014/main" id="{2E9F6E80-51A4-4C23-913A-46D39CBE21BE}"/>
              </a:ext>
            </a:extLst>
          </p:cNvPr>
          <p:cNvPicPr>
            <a:picLocks noChangeAspect="1"/>
          </p:cNvPicPr>
          <p:nvPr/>
        </p:nvPicPr>
        <p:blipFill>
          <a:blip r:embed="rId2"/>
          <a:stretch>
            <a:fillRect/>
          </a:stretch>
        </p:blipFill>
        <p:spPr>
          <a:xfrm>
            <a:off x="394484" y="2245015"/>
            <a:ext cx="4815189" cy="3615973"/>
          </a:xfrm>
          <a:prstGeom prst="rect">
            <a:avLst/>
          </a:prstGeom>
        </p:spPr>
      </p:pic>
      <p:pic>
        <p:nvPicPr>
          <p:cNvPr id="4" name="Picture 3">
            <a:extLst>
              <a:ext uri="{FF2B5EF4-FFF2-40B4-BE49-F238E27FC236}">
                <a16:creationId xmlns:a16="http://schemas.microsoft.com/office/drawing/2014/main" id="{28AB7819-9C2E-4167-B822-B105410D94C1}"/>
              </a:ext>
            </a:extLst>
          </p:cNvPr>
          <p:cNvPicPr>
            <a:picLocks noChangeAspect="1"/>
          </p:cNvPicPr>
          <p:nvPr/>
        </p:nvPicPr>
        <p:blipFill>
          <a:blip r:embed="rId3"/>
          <a:stretch>
            <a:fillRect/>
          </a:stretch>
        </p:blipFill>
        <p:spPr>
          <a:xfrm>
            <a:off x="5628983" y="2160794"/>
            <a:ext cx="4815189" cy="3615973"/>
          </a:xfrm>
          <a:prstGeom prst="rect">
            <a:avLst/>
          </a:prstGeom>
        </p:spPr>
      </p:pic>
    </p:spTree>
    <p:extLst>
      <p:ext uri="{BB962C8B-B14F-4D97-AF65-F5344CB8AC3E}">
        <p14:creationId xmlns:p14="http://schemas.microsoft.com/office/powerpoint/2010/main" val="2064211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lstStyle/>
          <a:p>
            <a:r>
              <a:rPr lang="en-US" dirty="0"/>
              <a:t>We’re often creating paths, but for dummy “starter” paths we have a function</a:t>
            </a:r>
          </a:p>
        </p:txBody>
      </p:sp>
      <p:sp>
        <p:nvSpPr>
          <p:cNvPr id="5" name="Content Placeholder 4">
            <a:extLst>
              <a:ext uri="{FF2B5EF4-FFF2-40B4-BE49-F238E27FC236}">
                <a16:creationId xmlns:a16="http://schemas.microsoft.com/office/drawing/2014/main" id="{4E6041EA-DFA5-4C44-B63C-993BFDE76D18}"/>
              </a:ext>
            </a:extLst>
          </p:cNvPr>
          <p:cNvSpPr>
            <a:spLocks noGrp="1"/>
          </p:cNvSpPr>
          <p:nvPr>
            <p:ph idx="1"/>
          </p:nvPr>
        </p:nvSpPr>
        <p:spPr/>
        <p:txBody>
          <a:bodyPr/>
          <a:lstStyle/>
          <a:p>
            <a:r>
              <a:rPr lang="en-US" dirty="0"/>
              <a:t>Note: a click-to-draw function also exists that allows interactive creation of paths.</a:t>
            </a:r>
          </a:p>
        </p:txBody>
      </p:sp>
      <p:sp>
        <p:nvSpPr>
          <p:cNvPr id="4" name="Text Box 1">
            <a:extLst>
              <a:ext uri="{FF2B5EF4-FFF2-40B4-BE49-F238E27FC236}">
                <a16:creationId xmlns:a16="http://schemas.microsoft.com/office/drawing/2014/main" id="{8F934D05-0A6E-448C-BAFD-5FD5FA7D4C2E}"/>
              </a:ext>
            </a:extLst>
          </p:cNvPr>
          <p:cNvSpPr txBox="1"/>
          <p:nvPr/>
        </p:nvSpPr>
        <p:spPr>
          <a:xfrm>
            <a:off x="7727916" y="2676525"/>
            <a:ext cx="2981325" cy="75247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Fill in some dummy data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 = fcn_Path_fillSamplePaths;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6212794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8B8A7-15AE-4168-B14A-81701E37FDCA}"/>
              </a:ext>
            </a:extLst>
          </p:cNvPr>
          <p:cNvSpPr>
            <a:spLocks noGrp="1"/>
          </p:cNvSpPr>
          <p:nvPr>
            <p:ph type="title"/>
          </p:nvPr>
        </p:nvSpPr>
        <p:spPr/>
        <p:txBody>
          <a:bodyPr>
            <a:normAutofit fontScale="90000"/>
          </a:bodyPr>
          <a:lstStyle/>
          <a:p>
            <a:r>
              <a:rPr lang="en-US" dirty="0"/>
              <a:t>Generally, the “closest point” method gives expected results when applied to adjacent paths</a:t>
            </a:r>
          </a:p>
        </p:txBody>
      </p:sp>
      <p:pic>
        <p:nvPicPr>
          <p:cNvPr id="3" name="Picture 2">
            <a:extLst>
              <a:ext uri="{FF2B5EF4-FFF2-40B4-BE49-F238E27FC236}">
                <a16:creationId xmlns:a16="http://schemas.microsoft.com/office/drawing/2014/main" id="{DB10FA06-BFC1-461B-8291-F8B17492A8B9}"/>
              </a:ext>
            </a:extLst>
          </p:cNvPr>
          <p:cNvPicPr>
            <a:picLocks noChangeAspect="1"/>
          </p:cNvPicPr>
          <p:nvPr/>
        </p:nvPicPr>
        <p:blipFill>
          <a:blip r:embed="rId2"/>
          <a:stretch>
            <a:fillRect/>
          </a:stretch>
        </p:blipFill>
        <p:spPr>
          <a:xfrm>
            <a:off x="562926" y="1839221"/>
            <a:ext cx="5676000" cy="4262400"/>
          </a:xfrm>
          <a:prstGeom prst="rect">
            <a:avLst/>
          </a:prstGeom>
        </p:spPr>
      </p:pic>
      <p:pic>
        <p:nvPicPr>
          <p:cNvPr id="4" name="Picture 3">
            <a:extLst>
              <a:ext uri="{FF2B5EF4-FFF2-40B4-BE49-F238E27FC236}">
                <a16:creationId xmlns:a16="http://schemas.microsoft.com/office/drawing/2014/main" id="{E3C53A1D-D25C-4BC1-AC25-B4563DB1C23F}"/>
              </a:ext>
            </a:extLst>
          </p:cNvPr>
          <p:cNvPicPr>
            <a:picLocks noChangeAspect="1"/>
          </p:cNvPicPr>
          <p:nvPr/>
        </p:nvPicPr>
        <p:blipFill>
          <a:blip r:embed="rId3"/>
          <a:stretch>
            <a:fillRect/>
          </a:stretch>
        </p:blipFill>
        <p:spPr>
          <a:xfrm>
            <a:off x="5942742" y="1839221"/>
            <a:ext cx="5676000" cy="4262400"/>
          </a:xfrm>
          <a:prstGeom prst="rect">
            <a:avLst/>
          </a:prstGeom>
        </p:spPr>
      </p:pic>
    </p:spTree>
    <p:extLst>
      <p:ext uri="{BB962C8B-B14F-4D97-AF65-F5344CB8AC3E}">
        <p14:creationId xmlns:p14="http://schemas.microsoft.com/office/powerpoint/2010/main" val="305809352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D74A0-8D74-449A-93F2-2B7B5A5CFA30}"/>
              </a:ext>
            </a:extLst>
          </p:cNvPr>
          <p:cNvSpPr>
            <a:spLocks noGrp="1"/>
          </p:cNvSpPr>
          <p:nvPr>
            <p:ph type="title"/>
          </p:nvPr>
        </p:nvSpPr>
        <p:spPr>
          <a:xfrm>
            <a:off x="764202" y="629403"/>
            <a:ext cx="10515600" cy="1325563"/>
          </a:xfrm>
        </p:spPr>
        <p:txBody>
          <a:bodyPr>
            <a:normAutofit fontScale="90000"/>
          </a:bodyPr>
          <a:lstStyle/>
          <a:p>
            <a:r>
              <a:rPr lang="en-US" dirty="0"/>
              <a:t>The problem with closest point is that the directions of the contributions can be </a:t>
            </a:r>
            <a:r>
              <a:rPr lang="en-US" dirty="0" smtClean="0"/>
              <a:t>unclear, e.g. the nearby path may be ahead or behind the station points on the central path.</a:t>
            </a:r>
            <a:endParaRPr lang="en-US" dirty="0"/>
          </a:p>
        </p:txBody>
      </p:sp>
      <p:pic>
        <p:nvPicPr>
          <p:cNvPr id="3" name="Picture 2">
            <a:extLst>
              <a:ext uri="{FF2B5EF4-FFF2-40B4-BE49-F238E27FC236}">
                <a16:creationId xmlns:a16="http://schemas.microsoft.com/office/drawing/2014/main" id="{E379BC4D-8414-404E-8AB3-31D31C75BB8E}"/>
              </a:ext>
            </a:extLst>
          </p:cNvPr>
          <p:cNvPicPr>
            <a:picLocks noChangeAspect="1"/>
          </p:cNvPicPr>
          <p:nvPr/>
        </p:nvPicPr>
        <p:blipFill>
          <a:blip r:embed="rId2"/>
          <a:stretch>
            <a:fillRect/>
          </a:stretch>
        </p:blipFill>
        <p:spPr>
          <a:xfrm>
            <a:off x="420000" y="2230475"/>
            <a:ext cx="5676000" cy="4262400"/>
          </a:xfrm>
          <a:prstGeom prst="rect">
            <a:avLst/>
          </a:prstGeom>
        </p:spPr>
      </p:pic>
      <p:pic>
        <p:nvPicPr>
          <p:cNvPr id="5" name="Picture 4">
            <a:extLst>
              <a:ext uri="{FF2B5EF4-FFF2-40B4-BE49-F238E27FC236}">
                <a16:creationId xmlns:a16="http://schemas.microsoft.com/office/drawing/2014/main" id="{1C085A83-EE07-4566-96D8-A04F33E4B050}"/>
              </a:ext>
            </a:extLst>
          </p:cNvPr>
          <p:cNvPicPr>
            <a:picLocks noChangeAspect="1"/>
          </p:cNvPicPr>
          <p:nvPr/>
        </p:nvPicPr>
        <p:blipFill>
          <a:blip r:embed="rId3"/>
          <a:stretch>
            <a:fillRect/>
          </a:stretch>
        </p:blipFill>
        <p:spPr>
          <a:xfrm>
            <a:off x="5046769" y="2440615"/>
            <a:ext cx="7030833" cy="4262401"/>
          </a:xfrm>
          <a:prstGeom prst="rect">
            <a:avLst/>
          </a:prstGeom>
        </p:spPr>
      </p:pic>
    </p:spTree>
    <p:extLst>
      <p:ext uri="{BB962C8B-B14F-4D97-AF65-F5344CB8AC3E}">
        <p14:creationId xmlns:p14="http://schemas.microsoft.com/office/powerpoint/2010/main" val="150288653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
            <a:extLst>
              <a:ext uri="{FF2B5EF4-FFF2-40B4-BE49-F238E27FC236}">
                <a16:creationId xmlns:a16="http://schemas.microsoft.com/office/drawing/2014/main" id="{725123A7-F1D2-403C-AB18-08A5A4A74762}"/>
              </a:ext>
            </a:extLst>
          </p:cNvPr>
          <p:cNvSpPr txBox="1"/>
          <p:nvPr/>
        </p:nvSpPr>
        <p:spPr>
          <a:xfrm>
            <a:off x="355934" y="2230475"/>
            <a:ext cx="8318834" cy="287454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1 - parallel lines, query is in middle area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 </a:t>
            </a: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station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Create a dummy central path and convert it to a 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 = [0 0; 2 0];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 = fcn_Path_convertXYtoTraversalStructure(central_path(:,1),central_path(:,2));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a "nearby" path and convert it to a 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 = [0 4; 2 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 =  fcn_Path_convertXYtoTraversalStructure(nearby_path(:,1),nearby_path(:,2));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Calculate the closest point and distance on the nearby path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 = </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fcn_Path_FindOrthogonalHitFromPathToPath(stations,central_traversal,nearby_traversal);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print_results(stations,closest_path_point,distances);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2" name="Title 1">
            <a:extLst>
              <a:ext uri="{FF2B5EF4-FFF2-40B4-BE49-F238E27FC236}">
                <a16:creationId xmlns:a16="http://schemas.microsoft.com/office/drawing/2014/main" id="{F1B56F64-AD34-4CA5-B7DD-118F447B4E63}"/>
              </a:ext>
            </a:extLst>
          </p:cNvPr>
          <p:cNvSpPr>
            <a:spLocks noGrp="1"/>
          </p:cNvSpPr>
          <p:nvPr>
            <p:ph type="title"/>
          </p:nvPr>
        </p:nvSpPr>
        <p:spPr/>
        <p:txBody>
          <a:bodyPr>
            <a:normAutofit fontScale="90000"/>
          </a:bodyPr>
          <a:lstStyle/>
          <a:p>
            <a:r>
              <a:rPr lang="en-US" dirty="0"/>
              <a:t>Orthogonal projection takes a “central” trajectory, and then projects orthogonally </a:t>
            </a:r>
            <a:r>
              <a:rPr lang="en-US" dirty="0" smtClean="0"/>
              <a:t>from that trajectory at </a:t>
            </a:r>
            <a:r>
              <a:rPr lang="en-US" dirty="0"/>
              <a:t>given </a:t>
            </a:r>
            <a:r>
              <a:rPr lang="en-US" dirty="0" smtClean="0"/>
              <a:t>stations </a:t>
            </a:r>
            <a:r>
              <a:rPr lang="en-US" dirty="0"/>
              <a:t>to find where it hits nearby trajectories.</a:t>
            </a:r>
          </a:p>
        </p:txBody>
      </p:sp>
      <p:pic>
        <p:nvPicPr>
          <p:cNvPr id="4" name="Picture 3">
            <a:extLst>
              <a:ext uri="{FF2B5EF4-FFF2-40B4-BE49-F238E27FC236}">
                <a16:creationId xmlns:a16="http://schemas.microsoft.com/office/drawing/2014/main" id="{FABFE6DD-3688-4574-8967-9436C5743F08}"/>
              </a:ext>
            </a:extLst>
          </p:cNvPr>
          <p:cNvPicPr>
            <a:picLocks noChangeAspect="1"/>
          </p:cNvPicPr>
          <p:nvPr/>
        </p:nvPicPr>
        <p:blipFill>
          <a:blip r:embed="rId2"/>
          <a:stretch>
            <a:fillRect/>
          </a:stretch>
        </p:blipFill>
        <p:spPr>
          <a:xfrm>
            <a:off x="7285100" y="3330362"/>
            <a:ext cx="4726426" cy="3549316"/>
          </a:xfrm>
          <a:prstGeom prst="rect">
            <a:avLst/>
          </a:prstGeom>
        </p:spPr>
      </p:pic>
    </p:spTree>
    <p:extLst>
      <p:ext uri="{BB962C8B-B14F-4D97-AF65-F5344CB8AC3E}">
        <p14:creationId xmlns:p14="http://schemas.microsoft.com/office/powerpoint/2010/main" val="160406233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93EF5-FF03-4D88-BDE5-4BDEC8D7F58E}"/>
              </a:ext>
            </a:extLst>
          </p:cNvPr>
          <p:cNvSpPr>
            <a:spLocks noGrp="1"/>
          </p:cNvSpPr>
          <p:nvPr>
            <p:ph type="title"/>
          </p:nvPr>
        </p:nvSpPr>
        <p:spPr/>
        <p:txBody>
          <a:bodyPr>
            <a:normAutofit fontScale="90000"/>
          </a:bodyPr>
          <a:lstStyle/>
          <a:p>
            <a:r>
              <a:rPr lang="en-US" dirty="0"/>
              <a:t>The approach gives the intersection point for arbitrary segments nearby the central trajectory</a:t>
            </a:r>
          </a:p>
        </p:txBody>
      </p:sp>
      <p:sp>
        <p:nvSpPr>
          <p:cNvPr id="5" name="Text Box 1">
            <a:extLst>
              <a:ext uri="{FF2B5EF4-FFF2-40B4-BE49-F238E27FC236}">
                <a16:creationId xmlns:a16="http://schemas.microsoft.com/office/drawing/2014/main" id="{5B2BA44E-9AD4-47B4-B5CC-1F8985E0F9A7}"/>
              </a:ext>
            </a:extLst>
          </p:cNvPr>
          <p:cNvSpPr txBox="1"/>
          <p:nvPr/>
        </p:nvSpPr>
        <p:spPr>
          <a:xfrm>
            <a:off x="151397" y="4511675"/>
            <a:ext cx="8727908" cy="19812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2 - angled line segment adjacent to endpoint query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2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2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4" name="Picture 3">
            <a:extLst>
              <a:ext uri="{FF2B5EF4-FFF2-40B4-BE49-F238E27FC236}">
                <a16:creationId xmlns:a16="http://schemas.microsoft.com/office/drawing/2014/main" id="{2B480F8B-DC0B-4EEF-903D-5CCF8B730D2D}"/>
              </a:ext>
            </a:extLst>
          </p:cNvPr>
          <p:cNvPicPr>
            <a:picLocks noChangeAspect="1"/>
          </p:cNvPicPr>
          <p:nvPr/>
        </p:nvPicPr>
        <p:blipFill>
          <a:blip r:embed="rId2"/>
          <a:stretch>
            <a:fillRect/>
          </a:stretch>
        </p:blipFill>
        <p:spPr>
          <a:xfrm>
            <a:off x="7206916" y="1459952"/>
            <a:ext cx="4985084" cy="3743556"/>
          </a:xfrm>
          <a:prstGeom prst="rect">
            <a:avLst/>
          </a:prstGeom>
        </p:spPr>
      </p:pic>
    </p:spTree>
    <p:extLst>
      <p:ext uri="{BB962C8B-B14F-4D97-AF65-F5344CB8AC3E}">
        <p14:creationId xmlns:p14="http://schemas.microsoft.com/office/powerpoint/2010/main" val="39327817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2AC8A-B03C-4FA3-B502-CD451BDEC1BD}"/>
              </a:ext>
            </a:extLst>
          </p:cNvPr>
          <p:cNvSpPr>
            <a:spLocks noGrp="1"/>
          </p:cNvSpPr>
          <p:nvPr>
            <p:ph type="title"/>
          </p:nvPr>
        </p:nvSpPr>
        <p:spPr/>
        <p:txBody>
          <a:bodyPr/>
          <a:lstStyle/>
          <a:p>
            <a:r>
              <a:rPr lang="en-US" dirty="0"/>
              <a:t>We define a “miss” to even include “grazing” from one trajectory to another</a:t>
            </a:r>
          </a:p>
        </p:txBody>
      </p:sp>
      <p:pic>
        <p:nvPicPr>
          <p:cNvPr id="4" name="Picture 3">
            <a:extLst>
              <a:ext uri="{FF2B5EF4-FFF2-40B4-BE49-F238E27FC236}">
                <a16:creationId xmlns:a16="http://schemas.microsoft.com/office/drawing/2014/main" id="{3B699A9B-84E9-46DE-A094-4F12D06EF7C6}"/>
              </a:ext>
            </a:extLst>
          </p:cNvPr>
          <p:cNvPicPr>
            <a:picLocks noChangeAspect="1"/>
          </p:cNvPicPr>
          <p:nvPr/>
        </p:nvPicPr>
        <p:blipFill>
          <a:blip r:embed="rId2"/>
          <a:stretch>
            <a:fillRect/>
          </a:stretch>
        </p:blipFill>
        <p:spPr>
          <a:xfrm>
            <a:off x="6096000" y="1418115"/>
            <a:ext cx="5676000" cy="4262400"/>
          </a:xfrm>
          <a:prstGeom prst="rect">
            <a:avLst/>
          </a:prstGeom>
        </p:spPr>
      </p:pic>
      <p:sp>
        <p:nvSpPr>
          <p:cNvPr id="5" name="Text Box 1">
            <a:extLst>
              <a:ext uri="{FF2B5EF4-FFF2-40B4-BE49-F238E27FC236}">
                <a16:creationId xmlns:a16="http://schemas.microsoft.com/office/drawing/2014/main" id="{70332DC7-055B-4DC1-BC4C-2FC0E055A822}"/>
              </a:ext>
            </a:extLst>
          </p:cNvPr>
          <p:cNvSpPr txBox="1"/>
          <p:nvPr/>
        </p:nvSpPr>
        <p:spPr>
          <a:xfrm>
            <a:off x="577516" y="3903828"/>
            <a:ext cx="7260055" cy="216008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3 - angled line segment adjacent to endpoint query but near-miss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10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10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6254101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A2DCA7-0DC6-4295-A4DA-1EDEE356E004}"/>
              </a:ext>
            </a:extLst>
          </p:cNvPr>
          <p:cNvSpPr>
            <a:spLocks noGrp="1"/>
          </p:cNvSpPr>
          <p:nvPr>
            <p:ph type="title"/>
          </p:nvPr>
        </p:nvSpPr>
        <p:spPr>
          <a:xfrm>
            <a:off x="573505" y="846388"/>
            <a:ext cx="10515600" cy="1325563"/>
          </a:xfrm>
        </p:spPr>
        <p:txBody>
          <a:bodyPr>
            <a:normAutofit fontScale="90000"/>
          </a:bodyPr>
          <a:lstStyle/>
          <a:p>
            <a:r>
              <a:rPr lang="en-US" dirty="0"/>
              <a:t>A challenge with query stations is that the orthogonal projection is unclear. At the start and end, we use the segment ahead and behind these points.</a:t>
            </a:r>
          </a:p>
        </p:txBody>
      </p:sp>
      <p:pic>
        <p:nvPicPr>
          <p:cNvPr id="5" name="Picture 4">
            <a:extLst>
              <a:ext uri="{FF2B5EF4-FFF2-40B4-BE49-F238E27FC236}">
                <a16:creationId xmlns:a16="http://schemas.microsoft.com/office/drawing/2014/main" id="{4719A495-E8FE-47B0-A9F8-3B9C9882F274}"/>
              </a:ext>
            </a:extLst>
          </p:cNvPr>
          <p:cNvPicPr>
            <a:picLocks noChangeAspect="1"/>
          </p:cNvPicPr>
          <p:nvPr/>
        </p:nvPicPr>
        <p:blipFill>
          <a:blip r:embed="rId2"/>
          <a:stretch>
            <a:fillRect/>
          </a:stretch>
        </p:blipFill>
        <p:spPr>
          <a:xfrm>
            <a:off x="2476080" y="2171951"/>
            <a:ext cx="9142415" cy="4262400"/>
          </a:xfrm>
          <a:prstGeom prst="rect">
            <a:avLst/>
          </a:prstGeom>
        </p:spPr>
      </p:pic>
      <p:sp>
        <p:nvSpPr>
          <p:cNvPr id="6" name="TextBox 5">
            <a:extLst>
              <a:ext uri="{FF2B5EF4-FFF2-40B4-BE49-F238E27FC236}">
                <a16:creationId xmlns:a16="http://schemas.microsoft.com/office/drawing/2014/main" id="{A438933A-8571-4AD3-8CE9-EE5ABA944B6D}"/>
              </a:ext>
            </a:extLst>
          </p:cNvPr>
          <p:cNvSpPr txBox="1"/>
          <p:nvPr/>
        </p:nvSpPr>
        <p:spPr>
          <a:xfrm>
            <a:off x="1263316" y="6434351"/>
            <a:ext cx="8125942" cy="261610"/>
          </a:xfrm>
          <a:prstGeom prst="rect">
            <a:avLst/>
          </a:prstGeom>
          <a:noFill/>
        </p:spPr>
        <p:txBody>
          <a:bodyPr wrap="none" rtlCol="0">
            <a:spAutoFit/>
          </a:bodyPr>
          <a:lstStyle/>
          <a:p>
            <a:r>
              <a:rPr lang="en-US" sz="1100" dirty="0"/>
              <a:t>NOTE: the code for the images here and in the next few slides can be found in: </a:t>
            </a:r>
            <a:r>
              <a:rPr lang="en-US" sz="1100" dirty="0" err="1"/>
              <a:t>script_test_fcn_Path_FindOrthogonalHitFromPathToPath.m</a:t>
            </a:r>
            <a:endParaRPr lang="en-US" sz="1100" dirty="0"/>
          </a:p>
        </p:txBody>
      </p:sp>
    </p:spTree>
    <p:extLst>
      <p:ext uri="{BB962C8B-B14F-4D97-AF65-F5344CB8AC3E}">
        <p14:creationId xmlns:p14="http://schemas.microsoft.com/office/powerpoint/2010/main" val="142434651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smtClean="0"/>
              <a:t>As noted before in the orthogonal projection, the normal vectors are unclear at vertex points, and the path intersections can change depending on which type of averaging is used.</a:t>
            </a:r>
            <a:endParaRPr lang="en-US" sz="3200" dirty="0"/>
          </a:p>
        </p:txBody>
      </p:sp>
      <p:pic>
        <p:nvPicPr>
          <p:cNvPr id="3" name="Picture 2">
            <a:extLst>
              <a:ext uri="{FF2B5EF4-FFF2-40B4-BE49-F238E27FC236}">
                <a16:creationId xmlns:a16="http://schemas.microsoft.com/office/drawing/2014/main" id="{0F1F790C-EAC9-4A48-8126-596209BE8B7B}"/>
              </a:ext>
            </a:extLst>
          </p:cNvPr>
          <p:cNvPicPr>
            <a:picLocks noChangeAspect="1"/>
          </p:cNvPicPr>
          <p:nvPr/>
        </p:nvPicPr>
        <p:blipFill>
          <a:blip r:embed="rId2"/>
          <a:stretch>
            <a:fillRect/>
          </a:stretch>
        </p:blipFill>
        <p:spPr>
          <a:xfrm>
            <a:off x="8802104" y="2480913"/>
            <a:ext cx="2926080" cy="2926080"/>
          </a:xfrm>
          <a:prstGeom prst="rect">
            <a:avLst/>
          </a:prstGeom>
        </p:spPr>
      </p:pic>
      <p:pic>
        <p:nvPicPr>
          <p:cNvPr id="4" name="Picture 3">
            <a:extLst>
              <a:ext uri="{FF2B5EF4-FFF2-40B4-BE49-F238E27FC236}">
                <a16:creationId xmlns:a16="http://schemas.microsoft.com/office/drawing/2014/main" id="{CAE0DEE0-EC04-43EF-B4AC-5B737D291AFA}"/>
              </a:ext>
            </a:extLst>
          </p:cNvPr>
          <p:cNvPicPr>
            <a:picLocks noChangeAspect="1"/>
          </p:cNvPicPr>
          <p:nvPr/>
        </p:nvPicPr>
        <p:blipFill>
          <a:blip r:embed="rId3"/>
          <a:stretch>
            <a:fillRect/>
          </a:stretch>
        </p:blipFill>
        <p:spPr>
          <a:xfrm>
            <a:off x="5911174" y="2480913"/>
            <a:ext cx="2926080" cy="2926080"/>
          </a:xfrm>
          <a:prstGeom prst="rect">
            <a:avLst/>
          </a:prstGeom>
        </p:spPr>
      </p:pic>
      <p:pic>
        <p:nvPicPr>
          <p:cNvPr id="5" name="Picture 4">
            <a:extLst>
              <a:ext uri="{FF2B5EF4-FFF2-40B4-BE49-F238E27FC236}">
                <a16:creationId xmlns:a16="http://schemas.microsoft.com/office/drawing/2014/main" id="{5BF140C1-1064-4602-A5CE-8991D4A40AE3}"/>
              </a:ext>
            </a:extLst>
          </p:cNvPr>
          <p:cNvPicPr>
            <a:picLocks noChangeAspect="1"/>
          </p:cNvPicPr>
          <p:nvPr/>
        </p:nvPicPr>
        <p:blipFill>
          <a:blip r:embed="rId4"/>
          <a:stretch>
            <a:fillRect/>
          </a:stretch>
        </p:blipFill>
        <p:spPr>
          <a:xfrm>
            <a:off x="3020244" y="2480913"/>
            <a:ext cx="2926080" cy="2926080"/>
          </a:xfrm>
          <a:prstGeom prst="rect">
            <a:avLst/>
          </a:prstGeom>
        </p:spPr>
      </p:pic>
      <p:pic>
        <p:nvPicPr>
          <p:cNvPr id="6" name="Picture 5">
            <a:extLst>
              <a:ext uri="{FF2B5EF4-FFF2-40B4-BE49-F238E27FC236}">
                <a16:creationId xmlns:a16="http://schemas.microsoft.com/office/drawing/2014/main" id="{C52BF7BF-271D-4A16-B62F-4F7CEF46F39A}"/>
              </a:ext>
            </a:extLst>
          </p:cNvPr>
          <p:cNvPicPr>
            <a:picLocks noChangeAspect="1"/>
          </p:cNvPicPr>
          <p:nvPr/>
        </p:nvPicPr>
        <p:blipFill>
          <a:blip r:embed="rId5"/>
          <a:stretch>
            <a:fillRect/>
          </a:stretch>
        </p:blipFill>
        <p:spPr>
          <a:xfrm>
            <a:off x="94163" y="2480913"/>
            <a:ext cx="2926080" cy="2926080"/>
          </a:xfrm>
          <a:prstGeom prst="rect">
            <a:avLst/>
          </a:prstGeom>
        </p:spPr>
      </p:pic>
    </p:spTree>
    <p:extLst>
      <p:ext uri="{BB962C8B-B14F-4D97-AF65-F5344CB8AC3E}">
        <p14:creationId xmlns:p14="http://schemas.microsoft.com/office/powerpoint/2010/main" val="351147595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The same challenge arises for queries to the involuted area</a:t>
            </a:r>
          </a:p>
        </p:txBody>
      </p:sp>
      <p:pic>
        <p:nvPicPr>
          <p:cNvPr id="9" name="Picture 8">
            <a:extLst>
              <a:ext uri="{FF2B5EF4-FFF2-40B4-BE49-F238E27FC236}">
                <a16:creationId xmlns:a16="http://schemas.microsoft.com/office/drawing/2014/main" id="{38BBDA86-2274-4403-88EF-6116136DF95A}"/>
              </a:ext>
            </a:extLst>
          </p:cNvPr>
          <p:cNvPicPr>
            <a:picLocks/>
          </p:cNvPicPr>
          <p:nvPr/>
        </p:nvPicPr>
        <p:blipFill>
          <a:blip r:embed="rId2"/>
          <a:stretch>
            <a:fillRect/>
          </a:stretch>
        </p:blipFill>
        <p:spPr>
          <a:xfrm>
            <a:off x="2984888" y="2520233"/>
            <a:ext cx="2926080" cy="2926080"/>
          </a:xfrm>
          <a:prstGeom prst="rect">
            <a:avLst/>
          </a:prstGeom>
        </p:spPr>
      </p:pic>
      <p:pic>
        <p:nvPicPr>
          <p:cNvPr id="10" name="Picture 9">
            <a:extLst>
              <a:ext uri="{FF2B5EF4-FFF2-40B4-BE49-F238E27FC236}">
                <a16:creationId xmlns:a16="http://schemas.microsoft.com/office/drawing/2014/main" id="{4B03C3B2-2EBF-43A4-92EE-24FDE0187E06}"/>
              </a:ext>
            </a:extLst>
          </p:cNvPr>
          <p:cNvPicPr>
            <a:picLocks/>
          </p:cNvPicPr>
          <p:nvPr/>
        </p:nvPicPr>
        <p:blipFill>
          <a:blip r:embed="rId3"/>
          <a:stretch>
            <a:fillRect/>
          </a:stretch>
        </p:blipFill>
        <p:spPr>
          <a:xfrm>
            <a:off x="58602" y="2520233"/>
            <a:ext cx="2926080" cy="2926080"/>
          </a:xfrm>
          <a:prstGeom prst="rect">
            <a:avLst/>
          </a:prstGeom>
        </p:spPr>
      </p:pic>
      <p:pic>
        <p:nvPicPr>
          <p:cNvPr id="11" name="Picture 10">
            <a:extLst>
              <a:ext uri="{FF2B5EF4-FFF2-40B4-BE49-F238E27FC236}">
                <a16:creationId xmlns:a16="http://schemas.microsoft.com/office/drawing/2014/main" id="{584D3BB8-5F0A-4DE6-B4EF-2F560C332856}"/>
              </a:ext>
            </a:extLst>
          </p:cNvPr>
          <p:cNvPicPr>
            <a:picLocks/>
          </p:cNvPicPr>
          <p:nvPr/>
        </p:nvPicPr>
        <p:blipFill>
          <a:blip r:embed="rId4"/>
          <a:stretch>
            <a:fillRect/>
          </a:stretch>
        </p:blipFill>
        <p:spPr>
          <a:xfrm>
            <a:off x="8837459" y="2520233"/>
            <a:ext cx="2926080" cy="2926080"/>
          </a:xfrm>
          <a:prstGeom prst="rect">
            <a:avLst/>
          </a:prstGeom>
        </p:spPr>
      </p:pic>
      <p:pic>
        <p:nvPicPr>
          <p:cNvPr id="12" name="Picture 11">
            <a:extLst>
              <a:ext uri="{FF2B5EF4-FFF2-40B4-BE49-F238E27FC236}">
                <a16:creationId xmlns:a16="http://schemas.microsoft.com/office/drawing/2014/main" id="{4B268508-91B4-431B-84AA-409FF0EB2949}"/>
              </a:ext>
            </a:extLst>
          </p:cNvPr>
          <p:cNvPicPr>
            <a:picLocks/>
          </p:cNvPicPr>
          <p:nvPr/>
        </p:nvPicPr>
        <p:blipFill>
          <a:blip r:embed="rId5"/>
          <a:stretch>
            <a:fillRect/>
          </a:stretch>
        </p:blipFill>
        <p:spPr>
          <a:xfrm>
            <a:off x="5911174" y="2520233"/>
            <a:ext cx="2926080" cy="2926080"/>
          </a:xfrm>
          <a:prstGeom prst="rect">
            <a:avLst/>
          </a:prstGeom>
        </p:spPr>
      </p:pic>
    </p:spTree>
    <p:extLst>
      <p:ext uri="{BB962C8B-B14F-4D97-AF65-F5344CB8AC3E}">
        <p14:creationId xmlns:p14="http://schemas.microsoft.com/office/powerpoint/2010/main" val="119885528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A0762-E78C-4356-973A-8F5DBF2301F9}"/>
              </a:ext>
            </a:extLst>
          </p:cNvPr>
          <p:cNvSpPr>
            <a:spLocks noGrp="1"/>
          </p:cNvSpPr>
          <p:nvPr>
            <p:ph type="title"/>
          </p:nvPr>
        </p:nvSpPr>
        <p:spPr/>
        <p:txBody>
          <a:bodyPr>
            <a:noAutofit/>
          </a:bodyPr>
          <a:lstStyle/>
          <a:p>
            <a:r>
              <a:rPr lang="en-US" sz="3200" dirty="0"/>
              <a:t>One result of this process is that some </a:t>
            </a:r>
            <a:r>
              <a:rPr lang="en-US" sz="3200" dirty="0" smtClean="0"/>
              <a:t>areas of a nearby path </a:t>
            </a:r>
            <a:r>
              <a:rPr lang="en-US" sz="3200" dirty="0"/>
              <a:t>may receive very poor </a:t>
            </a:r>
            <a:r>
              <a:rPr lang="en-US" sz="3200" dirty="0" smtClean="0"/>
              <a:t>sampling. Generally, portions of nearby paths that are parallel are sampled well, but perpendicular are not.</a:t>
            </a:r>
            <a:endParaRPr lang="en-US" sz="3200" dirty="0"/>
          </a:p>
        </p:txBody>
      </p:sp>
      <p:pic>
        <p:nvPicPr>
          <p:cNvPr id="5" name="Picture 4">
            <a:extLst>
              <a:ext uri="{FF2B5EF4-FFF2-40B4-BE49-F238E27FC236}">
                <a16:creationId xmlns:a16="http://schemas.microsoft.com/office/drawing/2014/main" id="{25F751C1-73DF-4404-80EA-87C4DC2FB1E2}"/>
              </a:ext>
            </a:extLst>
          </p:cNvPr>
          <p:cNvPicPr>
            <a:picLocks noChangeAspect="1"/>
          </p:cNvPicPr>
          <p:nvPr/>
        </p:nvPicPr>
        <p:blipFill>
          <a:blip r:embed="rId2"/>
          <a:stretch>
            <a:fillRect/>
          </a:stretch>
        </p:blipFill>
        <p:spPr>
          <a:xfrm>
            <a:off x="2578498" y="1690688"/>
            <a:ext cx="8321232" cy="5044698"/>
          </a:xfrm>
          <a:prstGeom prst="rect">
            <a:avLst/>
          </a:prstGeom>
        </p:spPr>
      </p:pic>
    </p:spTree>
    <p:extLst>
      <p:ext uri="{BB962C8B-B14F-4D97-AF65-F5344CB8AC3E}">
        <p14:creationId xmlns:p14="http://schemas.microsoft.com/office/powerpoint/2010/main" val="269633543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F9BA0-A88E-437D-976C-F468191ADB65}"/>
              </a:ext>
            </a:extLst>
          </p:cNvPr>
          <p:cNvSpPr>
            <a:spLocks noGrp="1"/>
          </p:cNvSpPr>
          <p:nvPr>
            <p:ph type="title"/>
          </p:nvPr>
        </p:nvSpPr>
        <p:spPr/>
        <p:txBody>
          <a:bodyPr>
            <a:normAutofit fontScale="90000"/>
          </a:bodyPr>
          <a:lstStyle/>
          <a:p>
            <a:r>
              <a:rPr lang="en-US" dirty="0"/>
              <a:t>For orthogonal projection, the option of averaging at the vertex appears to give the best results</a:t>
            </a:r>
          </a:p>
        </p:txBody>
      </p:sp>
      <p:pic>
        <p:nvPicPr>
          <p:cNvPr id="4" name="Picture 3">
            <a:extLst>
              <a:ext uri="{FF2B5EF4-FFF2-40B4-BE49-F238E27FC236}">
                <a16:creationId xmlns:a16="http://schemas.microsoft.com/office/drawing/2014/main" id="{13E4313F-89FF-4FD9-8BAB-C87F6851E2C7}"/>
              </a:ext>
            </a:extLst>
          </p:cNvPr>
          <p:cNvPicPr>
            <a:picLocks noChangeAspect="1"/>
          </p:cNvPicPr>
          <p:nvPr/>
        </p:nvPicPr>
        <p:blipFill>
          <a:blip r:embed="rId2"/>
          <a:stretch>
            <a:fillRect/>
          </a:stretch>
        </p:blipFill>
        <p:spPr>
          <a:xfrm>
            <a:off x="1085248" y="1690688"/>
            <a:ext cx="8970436" cy="5438274"/>
          </a:xfrm>
          <a:prstGeom prst="rect">
            <a:avLst/>
          </a:prstGeom>
        </p:spPr>
      </p:pic>
    </p:spTree>
    <p:extLst>
      <p:ext uri="{BB962C8B-B14F-4D97-AF65-F5344CB8AC3E}">
        <p14:creationId xmlns:p14="http://schemas.microsoft.com/office/powerpoint/2010/main" val="2881240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7B6AFD-815F-4C5A-BFC3-30B4E90A8AE1}"/>
              </a:ext>
            </a:extLst>
          </p:cNvPr>
          <p:cNvPicPr>
            <a:picLocks noChangeAspect="1"/>
          </p:cNvPicPr>
          <p:nvPr/>
        </p:nvPicPr>
        <p:blipFill>
          <a:blip r:embed="rId2"/>
          <a:stretch>
            <a:fillRect/>
          </a:stretch>
        </p:blipFill>
        <p:spPr>
          <a:xfrm>
            <a:off x="0" y="2460709"/>
            <a:ext cx="5676000" cy="4262400"/>
          </a:xfrm>
          <a:prstGeom prst="rect">
            <a:avLst/>
          </a:prstGeom>
        </p:spPr>
      </p:pic>
      <p:sp>
        <p:nvSpPr>
          <p:cNvPr id="2" name="Title 1">
            <a:extLst>
              <a:ext uri="{FF2B5EF4-FFF2-40B4-BE49-F238E27FC236}">
                <a16:creationId xmlns:a16="http://schemas.microsoft.com/office/drawing/2014/main" id="{C7A41C16-A240-415A-B98D-8119B36FB3AA}"/>
              </a:ext>
            </a:extLst>
          </p:cNvPr>
          <p:cNvSpPr>
            <a:spLocks noGrp="1"/>
          </p:cNvSpPr>
          <p:nvPr>
            <p:ph type="title"/>
          </p:nvPr>
        </p:nvSpPr>
        <p:spPr/>
        <p:txBody>
          <a:bodyPr>
            <a:normAutofit fontScale="90000"/>
          </a:bodyPr>
          <a:lstStyle/>
          <a:p>
            <a:r>
              <a:rPr lang="en-US" dirty="0"/>
              <a:t>We often collect traversals into data structures as shown below, and often need to plot them. A function exists for this.</a:t>
            </a:r>
          </a:p>
        </p:txBody>
      </p:sp>
      <p:sp>
        <p:nvSpPr>
          <p:cNvPr id="5" name="Text Box 1">
            <a:extLst>
              <a:ext uri="{FF2B5EF4-FFF2-40B4-BE49-F238E27FC236}">
                <a16:creationId xmlns:a16="http://schemas.microsoft.com/office/drawing/2014/main" id="{DC77E90D-4DAA-43F8-A598-6317F9FA20DA}"/>
              </a:ext>
            </a:extLst>
          </p:cNvPr>
          <p:cNvSpPr txBox="1"/>
          <p:nvPr/>
        </p:nvSpPr>
        <p:spPr>
          <a:xfrm>
            <a:off x="5173829" y="1881187"/>
            <a:ext cx="6296025" cy="309562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script_test_fcn_Path_plotPathXY.m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Fill in some dummy data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fcn_Path_fillSamplePaths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Show how the function works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for</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i_traveral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1:length(paths)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traversal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i_traveral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}(:,1),paths{</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i_traveral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data.traversal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i_traveral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traversal;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end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Call the plot command to show results in XY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fig_num</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12;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fcn_Path_plotPathXY</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data,fig_num</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56456024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3E7C-5251-4DD4-8F5D-32ADC45BB03F}"/>
              </a:ext>
            </a:extLst>
          </p:cNvPr>
          <p:cNvSpPr>
            <a:spLocks noGrp="1"/>
          </p:cNvSpPr>
          <p:nvPr>
            <p:ph type="title"/>
          </p:nvPr>
        </p:nvSpPr>
        <p:spPr/>
        <p:txBody>
          <a:bodyPr>
            <a:normAutofit fontScale="90000"/>
          </a:bodyPr>
          <a:lstStyle/>
          <a:p>
            <a:r>
              <a:rPr lang="en-US" dirty="0"/>
              <a:t>The key advantage of the orthogonal projection is that every query “cuts” adjacent paths as one would expect. </a:t>
            </a:r>
          </a:p>
        </p:txBody>
      </p:sp>
      <p:pic>
        <p:nvPicPr>
          <p:cNvPr id="5" name="Picture 4">
            <a:extLst>
              <a:ext uri="{FF2B5EF4-FFF2-40B4-BE49-F238E27FC236}">
                <a16:creationId xmlns:a16="http://schemas.microsoft.com/office/drawing/2014/main" id="{9C7BE2F6-0D3E-40B8-BC54-59DA6EFBD0AD}"/>
              </a:ext>
            </a:extLst>
          </p:cNvPr>
          <p:cNvPicPr>
            <a:picLocks noChangeAspect="1"/>
          </p:cNvPicPr>
          <p:nvPr/>
        </p:nvPicPr>
        <p:blipFill>
          <a:blip r:embed="rId2"/>
          <a:stretch>
            <a:fillRect/>
          </a:stretch>
        </p:blipFill>
        <p:spPr>
          <a:xfrm>
            <a:off x="2145445" y="1527940"/>
            <a:ext cx="9070930" cy="5499198"/>
          </a:xfrm>
          <a:prstGeom prst="rect">
            <a:avLst/>
          </a:prstGeom>
        </p:spPr>
      </p:pic>
    </p:spTree>
    <p:extLst>
      <p:ext uri="{BB962C8B-B14F-4D97-AF65-F5344CB8AC3E}">
        <p14:creationId xmlns:p14="http://schemas.microsoft.com/office/powerpoint/2010/main" val="171936652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function, </a:t>
            </a:r>
            <a:r>
              <a:rPr lang="en-US" sz="2700" dirty="0" err="1">
                <a:solidFill>
                  <a:srgbClr val="00B050"/>
                </a:solidFill>
                <a:latin typeface="Courier New" panose="02070309020205020404" pitchFamily="49" charset="0"/>
                <a:cs typeface="Courier New" panose="02070309020205020404" pitchFamily="49" charset="0"/>
              </a:rPr>
              <a:t>fcn_Path_FindOrthogonalScatterFromPathToPaths</a:t>
            </a:r>
            <a:r>
              <a:rPr lang="en-US" sz="2700" dirty="0">
                <a:solidFill>
                  <a:srgbClr val="00B050"/>
                </a:solidFill>
                <a:latin typeface="Courier New" panose="02070309020205020404" pitchFamily="49" charset="0"/>
                <a:cs typeface="Courier New" panose="02070309020205020404" pitchFamily="49" charset="0"/>
              </a:rPr>
              <a:t/>
            </a:r>
            <a:br>
              <a:rPr lang="en-US" sz="2700" dirty="0">
                <a:solidFill>
                  <a:srgbClr val="00B050"/>
                </a:solidFill>
                <a:latin typeface="Courier New" panose="02070309020205020404" pitchFamily="49" charset="0"/>
                <a:cs typeface="Courier New" panose="02070309020205020404" pitchFamily="49" charset="0"/>
              </a:rPr>
            </a:br>
            <a:r>
              <a:rPr lang="en-US" dirty="0" smtClean="0"/>
              <a:t>implements this cutting process at given stations</a:t>
            </a:r>
            <a:endParaRPr lang="en-US" dirty="0"/>
          </a:p>
        </p:txBody>
      </p:sp>
      <p:sp>
        <p:nvSpPr>
          <p:cNvPr id="3" name="Content Placeholder 2"/>
          <p:cNvSpPr>
            <a:spLocks noGrp="1"/>
          </p:cNvSpPr>
          <p:nvPr>
            <p:ph idx="1"/>
          </p:nvPr>
        </p:nvSpPr>
        <p:spPr/>
        <p:txBody>
          <a:bodyPr/>
          <a:lstStyle/>
          <a:p>
            <a:pPr marL="0" indent="0">
              <a:buNone/>
            </a:pPr>
            <a:r>
              <a:rPr lang="en-US" dirty="0" smtClean="0"/>
              <a:t>See: </a:t>
            </a:r>
            <a:r>
              <a:rPr lang="en-US" dirty="0" err="1" smtClean="0"/>
              <a:t>script_test_fcn_Path_FindOrthogonalScatterFromPathToPaths</a:t>
            </a:r>
            <a:r>
              <a:rPr lang="en-US" dirty="0"/>
              <a:t> </a:t>
            </a:r>
            <a:r>
              <a:rPr lang="en-US" dirty="0" smtClean="0"/>
              <a:t>for examples</a:t>
            </a:r>
            <a:endParaRPr lang="en-US" dirty="0"/>
          </a:p>
        </p:txBody>
      </p:sp>
      <p:pic>
        <p:nvPicPr>
          <p:cNvPr id="4" name="Picture 3"/>
          <p:cNvPicPr>
            <a:picLocks noChangeAspect="1"/>
          </p:cNvPicPr>
          <p:nvPr/>
        </p:nvPicPr>
        <p:blipFill>
          <a:blip r:embed="rId2"/>
          <a:stretch>
            <a:fillRect/>
          </a:stretch>
        </p:blipFill>
        <p:spPr>
          <a:xfrm>
            <a:off x="162532" y="2769590"/>
            <a:ext cx="4723080" cy="3542310"/>
          </a:xfrm>
          <a:prstGeom prst="rect">
            <a:avLst/>
          </a:prstGeom>
        </p:spPr>
      </p:pic>
      <p:pic>
        <p:nvPicPr>
          <p:cNvPr id="5" name="Picture 4"/>
          <p:cNvPicPr>
            <a:picLocks noChangeAspect="1"/>
          </p:cNvPicPr>
          <p:nvPr/>
        </p:nvPicPr>
        <p:blipFill>
          <a:blip r:embed="rId3"/>
          <a:stretch>
            <a:fillRect/>
          </a:stretch>
        </p:blipFill>
        <p:spPr>
          <a:xfrm>
            <a:off x="4413213" y="3124586"/>
            <a:ext cx="3517973" cy="2638480"/>
          </a:xfrm>
          <a:prstGeom prst="rect">
            <a:avLst/>
          </a:prstGeom>
        </p:spPr>
      </p:pic>
      <p:pic>
        <p:nvPicPr>
          <p:cNvPr id="7" name="Picture 6"/>
          <p:cNvPicPr>
            <a:picLocks noChangeAspect="1"/>
          </p:cNvPicPr>
          <p:nvPr/>
        </p:nvPicPr>
        <p:blipFill>
          <a:blip r:embed="rId4"/>
          <a:stretch>
            <a:fillRect/>
          </a:stretch>
        </p:blipFill>
        <p:spPr>
          <a:xfrm>
            <a:off x="7695758" y="2666065"/>
            <a:ext cx="4148716" cy="3111537"/>
          </a:xfrm>
          <a:prstGeom prst="rect">
            <a:avLst/>
          </a:prstGeom>
        </p:spPr>
      </p:pic>
    </p:spTree>
    <p:extLst>
      <p:ext uri="{BB962C8B-B14F-4D97-AF65-F5344CB8AC3E}">
        <p14:creationId xmlns:p14="http://schemas.microsoft.com/office/powerpoint/2010/main" val="463946919"/>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allows one to average adjacent paths along each cut to produce an average path. </a:t>
            </a:r>
            <a:endParaRPr lang="en-US" dirty="0"/>
          </a:p>
        </p:txBody>
      </p:sp>
      <p:sp>
        <p:nvSpPr>
          <p:cNvPr id="3" name="Content Placeholder 2"/>
          <p:cNvSpPr>
            <a:spLocks noGrp="1"/>
          </p:cNvSpPr>
          <p:nvPr>
            <p:ph idx="1"/>
          </p:nvPr>
        </p:nvSpPr>
        <p:spPr/>
        <p:txBody>
          <a:bodyPr/>
          <a:lstStyle/>
          <a:p>
            <a:pPr marL="0" indent="0">
              <a:buNone/>
            </a:pPr>
            <a:r>
              <a:rPr lang="en-US" dirty="0" smtClean="0"/>
              <a:t>This is </a:t>
            </a:r>
            <a:r>
              <a:rPr lang="en-US" dirty="0"/>
              <a:t>implemented in </a:t>
            </a:r>
            <a:r>
              <a:rPr lang="en-US" dirty="0" err="1"/>
              <a:t>fcn_Path_findAveragePathViaOrthogonalProjection.m</a:t>
            </a:r>
            <a:endParaRPr lang="en-US" dirty="0"/>
          </a:p>
        </p:txBody>
      </p:sp>
    </p:spTree>
    <p:extLst>
      <p:ext uri="{BB962C8B-B14F-4D97-AF65-F5344CB8AC3E}">
        <p14:creationId xmlns:p14="http://schemas.microsoft.com/office/powerpoint/2010/main" val="1248211954"/>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007-B4DE-417F-A125-2FE0237AACD3}"/>
              </a:ext>
            </a:extLst>
          </p:cNvPr>
          <p:cNvSpPr>
            <a:spLocks noGrp="1"/>
          </p:cNvSpPr>
          <p:nvPr>
            <p:ph type="title"/>
          </p:nvPr>
        </p:nvSpPr>
        <p:spPr>
          <a:xfrm>
            <a:off x="852488" y="536575"/>
            <a:ext cx="9520238" cy="2192338"/>
          </a:xfrm>
        </p:spPr>
        <p:txBody>
          <a:bodyPr>
            <a:normAutofit fontScale="90000"/>
          </a:bodyPr>
          <a:lstStyle/>
          <a:p>
            <a:r>
              <a:rPr lang="en-US" dirty="0"/>
              <a:t>The process of averaging has to avoid averaging paths that are nearby but not adjacent in the s-coordinate. Otherwise, the average will bias toward the alternate paths and may even “wander” at the intersections.</a:t>
            </a:r>
          </a:p>
        </p:txBody>
      </p:sp>
      <p:pic>
        <p:nvPicPr>
          <p:cNvPr id="3" name="Picture 2">
            <a:extLst>
              <a:ext uri="{FF2B5EF4-FFF2-40B4-BE49-F238E27FC236}">
                <a16:creationId xmlns:a16="http://schemas.microsoft.com/office/drawing/2014/main" id="{DB9AC32B-C6B1-41D8-A4DD-7F211EC5FAA5}"/>
              </a:ext>
            </a:extLst>
          </p:cNvPr>
          <p:cNvPicPr>
            <a:picLocks noChangeAspect="1"/>
          </p:cNvPicPr>
          <p:nvPr/>
        </p:nvPicPr>
        <p:blipFill>
          <a:blip r:embed="rId2"/>
          <a:stretch>
            <a:fillRect/>
          </a:stretch>
        </p:blipFill>
        <p:spPr>
          <a:xfrm>
            <a:off x="6087932" y="3429000"/>
            <a:ext cx="4465510" cy="2707189"/>
          </a:xfrm>
          <a:prstGeom prst="rect">
            <a:avLst/>
          </a:prstGeom>
        </p:spPr>
      </p:pic>
      <p:sp>
        <p:nvSpPr>
          <p:cNvPr id="4" name="TextBox 3">
            <a:extLst>
              <a:ext uri="{FF2B5EF4-FFF2-40B4-BE49-F238E27FC236}">
                <a16:creationId xmlns:a16="http://schemas.microsoft.com/office/drawing/2014/main" id="{F2CD1D73-01AD-44D4-8CF5-A1240A9C36D2}"/>
              </a:ext>
            </a:extLst>
          </p:cNvPr>
          <p:cNvSpPr txBox="1"/>
          <p:nvPr/>
        </p:nvSpPr>
        <p:spPr>
          <a:xfrm>
            <a:off x="3855610" y="6378574"/>
            <a:ext cx="4009431" cy="369332"/>
          </a:xfrm>
          <a:prstGeom prst="rect">
            <a:avLst/>
          </a:prstGeom>
          <a:noFill/>
        </p:spPr>
        <p:txBody>
          <a:bodyPr wrap="none" rtlCol="0">
            <a:spAutoFit/>
          </a:bodyPr>
          <a:lstStyle/>
          <a:p>
            <a:r>
              <a:rPr lang="en-US" dirty="0" err="1"/>
              <a:t>script_test_fcn_Path_findAveragePath.m</a:t>
            </a:r>
            <a:endParaRPr lang="en-US" dirty="0"/>
          </a:p>
        </p:txBody>
      </p:sp>
      <p:pic>
        <p:nvPicPr>
          <p:cNvPr id="5" name="Picture 4">
            <a:extLst>
              <a:ext uri="{FF2B5EF4-FFF2-40B4-BE49-F238E27FC236}">
                <a16:creationId xmlns:a16="http://schemas.microsoft.com/office/drawing/2014/main" id="{11E40F22-E936-4AED-BA0A-5000D582B36A}"/>
              </a:ext>
            </a:extLst>
          </p:cNvPr>
          <p:cNvPicPr>
            <a:picLocks noChangeAspect="1"/>
          </p:cNvPicPr>
          <p:nvPr/>
        </p:nvPicPr>
        <p:blipFill>
          <a:blip r:embed="rId3"/>
          <a:stretch>
            <a:fillRect/>
          </a:stretch>
        </p:blipFill>
        <p:spPr>
          <a:xfrm>
            <a:off x="1193668" y="3204174"/>
            <a:ext cx="4009432" cy="3010888"/>
          </a:xfrm>
          <a:prstGeom prst="rect">
            <a:avLst/>
          </a:prstGeom>
        </p:spPr>
      </p:pic>
    </p:spTree>
    <p:extLst>
      <p:ext uri="{BB962C8B-B14F-4D97-AF65-F5344CB8AC3E}">
        <p14:creationId xmlns:p14="http://schemas.microsoft.com/office/powerpoint/2010/main" val="539815230"/>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dirty="0"/>
              <a:t>To force a query to include only a short part of a path, we use: </a:t>
            </a:r>
            <a:r>
              <a:rPr lang="en-US" dirty="0" err="1" smtClean="0"/>
              <a:t>fcn_Path_findPathSXYSegment.m</a:t>
            </a:r>
            <a:r>
              <a:rPr lang="en-US" dirty="0" smtClean="0"/>
              <a:t> as mentioned earlier.</a:t>
            </a:r>
            <a:endParaRPr lang="en-US" dirty="0"/>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3271838" y="6346012"/>
            <a:ext cx="5874942" cy="369332"/>
          </a:xfrm>
          <a:prstGeom prst="rect">
            <a:avLst/>
          </a:prstGeom>
          <a:noFill/>
        </p:spPr>
        <p:txBody>
          <a:bodyPr wrap="none" rtlCol="0">
            <a:spAutoFit/>
          </a:bodyPr>
          <a:lstStyle/>
          <a:p>
            <a:r>
              <a:rPr lang="en-US" dirty="0"/>
              <a:t>See </a:t>
            </a:r>
            <a:r>
              <a:rPr lang="en-US" dirty="0" err="1"/>
              <a:t>script_test_fcn_Path_findPathSXYSegment</a:t>
            </a:r>
            <a:r>
              <a:rPr lang="en-US" dirty="0"/>
              <a:t> for this demo</a:t>
            </a:r>
          </a:p>
        </p:txBody>
      </p:sp>
    </p:spTree>
    <p:extLst>
      <p:ext uri="{BB962C8B-B14F-4D97-AF65-F5344CB8AC3E}">
        <p14:creationId xmlns:p14="http://schemas.microsoft.com/office/powerpoint/2010/main" val="9048709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comparison of the averaging methods shown here reveals that orthogonal projection cross-sections appear to work the best</a:t>
            </a:r>
            <a:endParaRPr lang="en-US" dirty="0"/>
          </a:p>
        </p:txBody>
      </p:sp>
      <p:pic>
        <p:nvPicPr>
          <p:cNvPr id="3" name="Picture 2"/>
          <p:cNvPicPr>
            <a:picLocks noChangeAspect="1"/>
          </p:cNvPicPr>
          <p:nvPr/>
        </p:nvPicPr>
        <p:blipFill>
          <a:blip r:embed="rId2"/>
          <a:stretch>
            <a:fillRect/>
          </a:stretch>
        </p:blipFill>
        <p:spPr>
          <a:xfrm>
            <a:off x="2990300" y="2311437"/>
            <a:ext cx="5334000" cy="4000500"/>
          </a:xfrm>
          <a:prstGeom prst="rect">
            <a:avLst/>
          </a:prstGeom>
        </p:spPr>
      </p:pic>
      <p:sp>
        <p:nvSpPr>
          <p:cNvPr id="4" name="TextBox 3"/>
          <p:cNvSpPr txBox="1"/>
          <p:nvPr/>
        </p:nvSpPr>
        <p:spPr>
          <a:xfrm>
            <a:off x="1168106" y="6443084"/>
            <a:ext cx="4461478" cy="369332"/>
          </a:xfrm>
          <a:prstGeom prst="rect">
            <a:avLst/>
          </a:prstGeom>
          <a:noFill/>
        </p:spPr>
        <p:txBody>
          <a:bodyPr wrap="none" rtlCol="0">
            <a:spAutoFit/>
          </a:bodyPr>
          <a:lstStyle/>
          <a:p>
            <a:r>
              <a:rPr lang="en-US" dirty="0" smtClean="0"/>
              <a:t>See: </a:t>
            </a:r>
            <a:r>
              <a:rPr lang="en-US" dirty="0" err="1" smtClean="0"/>
              <a:t>script_test_fcn_Path_findAveragePath.m</a:t>
            </a:r>
            <a:endParaRPr lang="en-US" dirty="0"/>
          </a:p>
        </p:txBody>
      </p:sp>
    </p:spTree>
    <p:extLst>
      <p:ext uri="{BB962C8B-B14F-4D97-AF65-F5344CB8AC3E}">
        <p14:creationId xmlns:p14="http://schemas.microsoft.com/office/powerpoint/2010/main" val="2700832308"/>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01" y="909536"/>
            <a:ext cx="10515600" cy="1325563"/>
          </a:xfrm>
        </p:spPr>
        <p:txBody>
          <a:bodyPr>
            <a:normAutofit fontScale="90000"/>
          </a:bodyPr>
          <a:lstStyle/>
          <a:p>
            <a:r>
              <a:rPr lang="en-US" dirty="0" smtClean="0"/>
              <a:t>Note that the orthogonal averaging function has the additional outputs of distance and XY hit points of the nearby paths, which allow statistics, detailed point analysis, and advanced plotting.</a:t>
            </a:r>
            <a:endParaRPr lang="en-US" dirty="0"/>
          </a:p>
        </p:txBody>
      </p:sp>
      <p:sp>
        <p:nvSpPr>
          <p:cNvPr id="4" name="Rectangle 3"/>
          <p:cNvSpPr/>
          <p:nvPr/>
        </p:nvSpPr>
        <p:spPr>
          <a:xfrm>
            <a:off x="1053867" y="6267668"/>
            <a:ext cx="5836854" cy="369332"/>
          </a:xfrm>
          <a:prstGeom prst="rect">
            <a:avLst/>
          </a:prstGeom>
        </p:spPr>
        <p:txBody>
          <a:bodyPr wrap="none">
            <a:spAutoFit/>
          </a:bodyPr>
          <a:lstStyle/>
          <a:p>
            <a:r>
              <a:rPr lang="en-US" dirty="0" smtClean="0">
                <a:solidFill>
                  <a:srgbClr val="228B22"/>
                </a:solidFill>
                <a:latin typeface="Courier New" panose="02070309020205020404" pitchFamily="49" charset="0"/>
              </a:rPr>
              <a:t>See: </a:t>
            </a:r>
            <a:r>
              <a:rPr lang="en-US" dirty="0" err="1" smtClean="0">
                <a:solidFill>
                  <a:srgbClr val="228B22"/>
                </a:solidFill>
                <a:latin typeface="Courier New" panose="02070309020205020404" pitchFamily="49" charset="0"/>
              </a:rPr>
              <a:t>script_test_fcn_Path_findAveragePath</a:t>
            </a:r>
            <a:endParaRPr lang="en-US" dirty="0">
              <a:solidFill>
                <a:srgbClr val="228B22"/>
              </a:solidFill>
              <a:latin typeface="Courier New" panose="02070309020205020404" pitchFamily="49" charset="0"/>
            </a:endParaRPr>
          </a:p>
        </p:txBody>
      </p:sp>
      <p:pic>
        <p:nvPicPr>
          <p:cNvPr id="5" name="Picture 4"/>
          <p:cNvPicPr>
            <a:picLocks noChangeAspect="1"/>
          </p:cNvPicPr>
          <p:nvPr/>
        </p:nvPicPr>
        <p:blipFill>
          <a:blip r:embed="rId2"/>
          <a:stretch>
            <a:fillRect/>
          </a:stretch>
        </p:blipFill>
        <p:spPr>
          <a:xfrm>
            <a:off x="401161" y="2695629"/>
            <a:ext cx="6880174" cy="3448687"/>
          </a:xfrm>
          <a:prstGeom prst="rect">
            <a:avLst/>
          </a:prstGeom>
        </p:spPr>
      </p:pic>
      <p:pic>
        <p:nvPicPr>
          <p:cNvPr id="6" name="Picture 5"/>
          <p:cNvPicPr>
            <a:picLocks noChangeAspect="1"/>
          </p:cNvPicPr>
          <p:nvPr/>
        </p:nvPicPr>
        <p:blipFill>
          <a:blip r:embed="rId3"/>
          <a:stretch>
            <a:fillRect/>
          </a:stretch>
        </p:blipFill>
        <p:spPr>
          <a:xfrm>
            <a:off x="6890721" y="2695629"/>
            <a:ext cx="4550417" cy="3412813"/>
          </a:xfrm>
          <a:prstGeom prst="rect">
            <a:avLst/>
          </a:prstGeom>
        </p:spPr>
      </p:pic>
    </p:spTree>
    <p:extLst>
      <p:ext uri="{BB962C8B-B14F-4D97-AF65-F5344CB8AC3E}">
        <p14:creationId xmlns:p14="http://schemas.microsoft.com/office/powerpoint/2010/main" val="3491214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
            <a:extLst>
              <a:ext uri="{FF2B5EF4-FFF2-40B4-BE49-F238E27FC236}">
                <a16:creationId xmlns:a16="http://schemas.microsoft.com/office/drawing/2014/main" id="{93DDA8B3-18C0-42C5-9F18-1E10B96FD108}"/>
              </a:ext>
            </a:extLst>
          </p:cNvPr>
          <p:cNvSpPr txBox="1"/>
          <p:nvPr/>
        </p:nvSpPr>
        <p:spPr>
          <a:xfrm>
            <a:off x="374733" y="2006600"/>
            <a:ext cx="8867775" cy="43053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script_test_fcn_Path_plotPathYaw.m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Fill in some dummy data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 = fcn_Path_fillSamplePaths;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Convert paths into traversals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for</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i_traveral = 1:length(paths)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traversal = fcn_Path_convertXYtoTraversalStructure(paths{i_traveral}(:,1),paths{i_traveral}(:,2));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data.traversal{i_traveral} = 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end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Call the plot command to show how it works.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figure(11);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fcn_Path_plotPathYaw(data);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2" name="Title 1">
            <a:extLst>
              <a:ext uri="{FF2B5EF4-FFF2-40B4-BE49-F238E27FC236}">
                <a16:creationId xmlns:a16="http://schemas.microsoft.com/office/drawing/2014/main" id="{597D9392-87CE-4F95-A52D-C7825B4AF64C}"/>
              </a:ext>
            </a:extLst>
          </p:cNvPr>
          <p:cNvSpPr>
            <a:spLocks noGrp="1"/>
          </p:cNvSpPr>
          <p:nvPr>
            <p:ph type="title"/>
          </p:nvPr>
        </p:nvSpPr>
        <p:spPr/>
        <p:txBody>
          <a:bodyPr/>
          <a:lstStyle/>
          <a:p>
            <a:r>
              <a:rPr lang="en-US" dirty="0"/>
              <a:t>Similarly, we often want to plot the yaw and a function exists for this too</a:t>
            </a:r>
          </a:p>
        </p:txBody>
      </p:sp>
      <p:pic>
        <p:nvPicPr>
          <p:cNvPr id="4" name="Picture 3">
            <a:extLst>
              <a:ext uri="{FF2B5EF4-FFF2-40B4-BE49-F238E27FC236}">
                <a16:creationId xmlns:a16="http://schemas.microsoft.com/office/drawing/2014/main" id="{A4A79CA1-195F-4A89-96E3-9ED025059BA1}"/>
              </a:ext>
            </a:extLst>
          </p:cNvPr>
          <p:cNvPicPr>
            <a:picLocks noChangeAspect="1"/>
          </p:cNvPicPr>
          <p:nvPr/>
        </p:nvPicPr>
        <p:blipFill>
          <a:blip r:embed="rId2"/>
          <a:stretch>
            <a:fillRect/>
          </a:stretch>
        </p:blipFill>
        <p:spPr>
          <a:xfrm>
            <a:off x="7783166" y="3598398"/>
            <a:ext cx="4034101" cy="3029414"/>
          </a:xfrm>
          <a:prstGeom prst="rect">
            <a:avLst/>
          </a:prstGeom>
        </p:spPr>
      </p:pic>
    </p:spTree>
    <p:extLst>
      <p:ext uri="{BB962C8B-B14F-4D97-AF65-F5344CB8AC3E}">
        <p14:creationId xmlns:p14="http://schemas.microsoft.com/office/powerpoint/2010/main" val="19120311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Basic Path </a:t>
            </a:r>
            <a:r>
              <a:rPr lang="en-US" dirty="0" smtClean="0"/>
              <a:t>Operations Include</a:t>
            </a:r>
            <a:endParaRPr lang="en-US" dirty="0"/>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r>
              <a:rPr lang="en-US" dirty="0"/>
              <a:t>Finding the intersection of </a:t>
            </a:r>
            <a:r>
              <a:rPr lang="en-US" dirty="0" smtClean="0"/>
              <a:t>segments:</a:t>
            </a:r>
          </a:p>
          <a:p>
            <a:pPr marL="0" indent="0">
              <a:buNone/>
            </a:pPr>
            <a:r>
              <a:rPr lang="en-US" dirty="0" smtClean="0"/>
              <a:t>Snapping </a:t>
            </a:r>
            <a:r>
              <a:rPr lang="en-US" dirty="0"/>
              <a:t>a point onto a </a:t>
            </a:r>
            <a:r>
              <a:rPr lang="en-US" dirty="0" smtClean="0"/>
              <a:t>path: </a:t>
            </a:r>
          </a:p>
          <a:p>
            <a:pPr marL="0" indent="0">
              <a:buNone/>
            </a:pPr>
            <a:r>
              <a:rPr lang="en-US" dirty="0" smtClean="0"/>
              <a:t>Projecting </a:t>
            </a:r>
            <a:r>
              <a:rPr lang="en-US" dirty="0"/>
              <a:t>from a path normally </a:t>
            </a:r>
            <a:r>
              <a:rPr lang="en-US" dirty="0" smtClean="0"/>
              <a:t>outward</a:t>
            </a:r>
          </a:p>
          <a:p>
            <a:pPr marL="0" indent="0">
              <a:buNone/>
            </a:pPr>
            <a:r>
              <a:rPr lang="en-US" dirty="0" smtClean="0"/>
              <a:t>Generating random traversals about a reference traversal</a:t>
            </a:r>
          </a:p>
          <a:p>
            <a:pPr marL="0" indent="0">
              <a:buNone/>
            </a:pPr>
            <a:r>
              <a:rPr lang="en-US" dirty="0" smtClean="0"/>
              <a:t>Trimming out sections of traversals given certain station points</a:t>
            </a:r>
          </a:p>
          <a:p>
            <a:pPr marL="0" indent="0">
              <a:buNone/>
            </a:pPr>
            <a:endParaRPr lang="en-US" dirty="0"/>
          </a:p>
          <a:p>
            <a:pPr marL="0" indent="0">
              <a:buNone/>
            </a:pPr>
            <a:r>
              <a:rPr lang="en-US" dirty="0" smtClean="0"/>
              <a:t>These basic functions are described below.</a:t>
            </a:r>
            <a:endParaRPr lang="en-US" dirty="0"/>
          </a:p>
        </p:txBody>
      </p:sp>
    </p:spTree>
    <p:extLst>
      <p:ext uri="{BB962C8B-B14F-4D97-AF65-F5344CB8AC3E}">
        <p14:creationId xmlns:p14="http://schemas.microsoft.com/office/powerpoint/2010/main" val="38456375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19593</TotalTime>
  <Words>4639</Words>
  <Application>Microsoft Office PowerPoint</Application>
  <PresentationFormat>Widescreen</PresentationFormat>
  <Paragraphs>480</Paragraphs>
  <Slides>76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76</vt:i4>
      </vt:variant>
    </vt:vector>
  </HeadingPairs>
  <TitlesOfParts>
    <vt:vector size="82" baseType="lpstr">
      <vt:lpstr>Arial</vt:lpstr>
      <vt:lpstr>Calibri</vt:lpstr>
      <vt:lpstr>Calibri Light</vt:lpstr>
      <vt:lpstr>Courier New</vt:lpstr>
      <vt:lpstr>Times New Roman</vt:lpstr>
      <vt:lpstr>Office Theme</vt:lpstr>
      <vt:lpstr>Finding the Path</vt:lpstr>
      <vt:lpstr>Many applications require a reference path</vt:lpstr>
      <vt:lpstr>Definitions of terms</vt:lpstr>
      <vt:lpstr>What is a path?</vt:lpstr>
      <vt:lpstr>Sometimes we want more information, so we define something called a “traversal”</vt:lpstr>
      <vt:lpstr>We’re often creating paths, but for dummy “starter” paths we have a function</vt:lpstr>
      <vt:lpstr>We often collect traversals into data structures as shown below, and often need to plot them. A function exists for this.</vt:lpstr>
      <vt:lpstr>Similarly, we often want to plot the yaw and a function exists for this too</vt:lpstr>
      <vt:lpstr>Basic Path Operations Include</vt:lpstr>
      <vt:lpstr>Finding the intersection of segments</vt:lpstr>
      <vt:lpstr>The most basic path operation is finding the intersection of a path segment rooted at p and extending to p+r, with a sensor rooted at q and extending to p+s.</vt:lpstr>
      <vt:lpstr>This capability is implemented in fcn_Path_findProjectionHitOntoPath.m</vt:lpstr>
      <vt:lpstr>This method requires the definition of the cross product</vt:lpstr>
      <vt:lpstr>The method used is to consider fractions of the path and of the sensor vectors </vt:lpstr>
      <vt:lpstr>The two lines intersect if we can find t and u such that:</vt:lpstr>
      <vt:lpstr>We can solve for u similarly:</vt:lpstr>
      <vt:lpstr>If the lines are parallel then r × s = 0</vt:lpstr>
      <vt:lpstr>If parallel and non-intersecting?</vt:lpstr>
      <vt:lpstr>What if they intersect?</vt:lpstr>
      <vt:lpstr>Intersections at the end-points of the path</vt:lpstr>
      <vt:lpstr>If we correct the t-range, then the intersection is found</vt:lpstr>
      <vt:lpstr>Similarly, this form with the u range not including 0 or 1 can miss paths that barely hit the sensor at start or end</vt:lpstr>
      <vt:lpstr>Here’s the correct result</vt:lpstr>
      <vt:lpstr>Example 1: A simple example</vt:lpstr>
      <vt:lpstr>Example 2: Not intersecting</vt:lpstr>
      <vt:lpstr>Example 3: Multiple line segments</vt:lpstr>
      <vt:lpstr>In some applications, the “length” of the sensor vector is irrelevant. One simply wants to know any location, in any direction, where an intersection could occur.</vt:lpstr>
      <vt:lpstr>Snapping a point onto a path</vt:lpstr>
      <vt:lpstr>One of the basic path operations is snapping from a query point onto a path</vt:lpstr>
      <vt:lpstr>This functionality is implemented in the MATLAB function: fcn_Path_snapPointOntoPath</vt:lpstr>
      <vt:lpstr>This breaks if the nearest segment is not the one with two closest endpoints</vt:lpstr>
      <vt:lpstr>One idea to fix these errors might be to check whether the “snap” point is on a segment, but there are queries that occur where the result would be on neither segment. For example:</vt:lpstr>
      <vt:lpstr>In vehicle preview-based control, the ambiguity of the snap point can cause different errors depending on whether the projection is from the path to vehicle, or vehicle to path</vt:lpstr>
      <vt:lpstr>When snapping points onto paths, if we include too much of a path, particularly one turned back toward itself, we can get incorrect snap points.</vt:lpstr>
      <vt:lpstr>Projecting from a path normally outward</vt:lpstr>
      <vt:lpstr>A common operation is to seek vectors that are normal to a path at given station points</vt:lpstr>
      <vt:lpstr>This capability is implemented in fcn_Path_findProjectionHitOntoPath.m</vt:lpstr>
      <vt:lpstr>Here are some examples:</vt:lpstr>
      <vt:lpstr>Particularly at an internal vertex, it can be very unclear what to use as a normal vector. Here are 4 options that 1) use previous, 2) use following, 3) average both only at vertex, and 4) average everywhere</vt:lpstr>
      <vt:lpstr>Generating random traversals</vt:lpstr>
      <vt:lpstr>Using normal projections, a common task is to generate random traversals about a given traversal</vt:lpstr>
      <vt:lpstr>One can choose different smoothness factors or the number of trajectories produced</vt:lpstr>
      <vt:lpstr>One can change the standard deviations</vt:lpstr>
      <vt:lpstr>One can also change the number of points to use to generate each random traversal</vt:lpstr>
      <vt:lpstr>Plotting variance bands about a traveral</vt:lpstr>
      <vt:lpstr>The orthogonal projections can also be used to plot the standard deviation about a traversal</vt:lpstr>
      <vt:lpstr>Note that this function, fcn_Path_plotPathXYWithVarianceBands inherets the band color from plotting, so that multiple traversals can be put on the same figure.</vt:lpstr>
      <vt:lpstr>Calculating the variance of a traversal</vt:lpstr>
      <vt:lpstr>The variance of a single traversal is a measure of how much it bends at each segment, as a distance offset. </vt:lpstr>
      <vt:lpstr>Trimming a path</vt:lpstr>
      <vt:lpstr>To force a query to include only a short part of a path, we use: fcn_Path_findPathSXYSegment.m</vt:lpstr>
      <vt:lpstr>Path Averaging Methods</vt:lpstr>
      <vt:lpstr>One of the more useful ways to create permanent paths is to average ones followed earlier. These naturally occurring paths are called “desire lines”.</vt:lpstr>
      <vt:lpstr>The averaging process seems obvious, but it depends on metrics of distance</vt:lpstr>
      <vt:lpstr>An issue with averaging different paths by merging them at the same stations is that the stations can be very different due to paths weaving.</vt:lpstr>
      <vt:lpstr>This discrepancy in station distances is why lanes on track and field have staggered starts. The inside line would be shorter than the outside lane if everyone started at the same line.</vt:lpstr>
      <vt:lpstr>The “closest point” method finds the closest point on a nearby path to the central path. It then finds the associated line segment on the nearby path, and then projects FROM the line segment back to the central path.</vt:lpstr>
      <vt:lpstr>This method has the advantage of generating expected results even when the queries “graze” nearby paths</vt:lpstr>
      <vt:lpstr>But this method gives unexpected results when the segment’s closest location is not actually on the segment.</vt:lpstr>
      <vt:lpstr>Generally, the “closest point” method gives expected results when applied to adjacent paths</vt:lpstr>
      <vt:lpstr>The problem with closest point is that the directions of the contributions can be unclear, e.g. the nearby path may be ahead or behind the station points on the central path.</vt:lpstr>
      <vt:lpstr>Orthogonal projection takes a “central” trajectory, and then projects orthogonally from that trajectory at given stations to find where it hits nearby trajectories.</vt:lpstr>
      <vt:lpstr>The approach gives the intersection point for arbitrary segments nearby the central trajectory</vt:lpstr>
      <vt:lpstr>We define a “miss” to even include “grazing” from one trajectory to another</vt:lpstr>
      <vt:lpstr>A challenge with query stations is that the orthogonal projection is unclear. At the start and end, we use the segment ahead and behind these points.</vt:lpstr>
      <vt:lpstr>As noted before in the orthogonal projection, the normal vectors are unclear at vertex points, and the path intersections can change depending on which type of averaging is used.</vt:lpstr>
      <vt:lpstr>The same challenge arises for queries to the involuted area</vt:lpstr>
      <vt:lpstr>One result of this process is that some areas of a nearby path may receive very poor sampling. Generally, portions of nearby paths that are parallel are sampled well, but perpendicular are not.</vt:lpstr>
      <vt:lpstr>For orthogonal projection, the option of averaging at the vertex appears to give the best results</vt:lpstr>
      <vt:lpstr>The key advantage of the orthogonal projection is that every query “cuts” adjacent paths as one would expect. </vt:lpstr>
      <vt:lpstr>The function, fcn_Path_FindOrthogonalScatterFromPathToPaths implements this cutting process at given stations</vt:lpstr>
      <vt:lpstr>This allows one to average adjacent paths along each cut to produce an average path. </vt:lpstr>
      <vt:lpstr>The process of averaging has to avoid averaging paths that are nearby but not adjacent in the s-coordinate. Otherwise, the average will bias toward the alternate paths and may even “wander” at the intersections.</vt:lpstr>
      <vt:lpstr>To force a query to include only a short part of a path, we use: fcn_Path_findPathSXYSegment.m as mentioned earlier.</vt:lpstr>
      <vt:lpstr>A comparison of the averaging methods shown here reveals that orthogonal projection cross-sections appear to work the best</vt:lpstr>
      <vt:lpstr>Note that the orthogonal averaging function has the additional outputs of distance and XY hit points of the nearby paths, which allow statistics, detailed point analysis, and advanced plotting.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the Path</dc:title>
  <dc:creator>Sean Brennan</dc:creator>
  <cp:lastModifiedBy>Sean Brennan</cp:lastModifiedBy>
  <cp:revision>54</cp:revision>
  <dcterms:created xsi:type="dcterms:W3CDTF">2020-11-19T20:36:27Z</dcterms:created>
  <dcterms:modified xsi:type="dcterms:W3CDTF">2021-01-07T15:32:40Z</dcterms:modified>
</cp:coreProperties>
</file>